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8" r:id="rId2"/>
    <p:sldId id="260" r:id="rId3"/>
  </p:sldIdLst>
  <p:sldSz cx="3600450" cy="10080625"/>
  <p:notesSz cx="6858000" cy="9144000"/>
  <p:embeddedFontLst>
    <p:embeddedFont>
      <p:font typeface="SimHei" panose="02010609060101010101" pitchFamily="49" charset="-122"/>
      <p:regular r:id="rId5"/>
    </p:embeddedFont>
    <p:embeddedFont>
      <p:font typeface="Calibri" panose="020F0502020204030204" pitchFamily="34" charset="0"/>
      <p:regular r:id="rId6"/>
      <p:bold r:id="rId7"/>
      <p:italic r:id="rId8"/>
      <p:boldItalic r:id="rId9"/>
    </p:embeddedFont>
    <p:embeddedFont>
      <p:font typeface="Microsoft YaHei UI" panose="020B0503020204020204" pitchFamily="34" charset="-122"/>
      <p:regular r:id="rId10"/>
      <p:bold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85"/>
  </p:normalViewPr>
  <p:slideViewPr>
    <p:cSldViewPr snapToGrid="0" showGuides="1">
      <p:cViewPr>
        <p:scale>
          <a:sx n="225" d="100"/>
          <a:sy n="225" d="100"/>
        </p:scale>
        <p:origin x="4904" y="48"/>
      </p:cViewPr>
      <p:guideLst>
        <p:guide orient="horz" pos="3174"/>
        <p:guide pos="1287"/>
      </p:guideLst>
    </p:cSldViewPr>
  </p:slideViewPr>
  <p:notesTextViewPr>
    <p:cViewPr>
      <p:scale>
        <a:sx n="1" d="1"/>
        <a:sy n="1" d="1"/>
      </p:scale>
      <p:origin x="0" y="0"/>
    </p:cViewPr>
  </p:notesTextViewPr>
  <p:sorterViewPr>
    <p:cViewPr>
      <p:scale>
        <a:sx n="184" d="100"/>
        <a:sy n="18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ableStyles" Target="tableStyles.xml"/><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24"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520828" y="77623"/>
              <a:ext cx="244251" cy="243471"/>
            </a:xfrm>
            <a:prstGeom prst="ellipse">
              <a:avLst/>
            </a:prstGeom>
            <a:noFill/>
            <a:ln>
              <a:noFill/>
            </a:ln>
          </p:spPr>
        </p:pic>
      </p:grpSp>
      <p:pic>
        <p:nvPicPr>
          <p:cNvPr id="19" name="图片 14">
            <a:extLst>
              <a:ext uri="{FF2B5EF4-FFF2-40B4-BE49-F238E27FC236}">
                <a16:creationId xmlns:a16="http://schemas.microsoft.com/office/drawing/2014/main" id="{35C36A5A-CAA3-F259-016D-9ACBB6F3BD61}"/>
              </a:ext>
            </a:extLst>
          </p:cNvPr>
          <p:cNvPicPr>
            <a:picLocks noChangeAspect="1"/>
          </p:cNvPicPr>
          <p:nvPr userDrawn="1"/>
        </p:nvPicPr>
        <p:blipFill>
          <a:blip r:embed="rId7"/>
          <a:stretch>
            <a:fillRect/>
          </a:stretch>
        </p:blipFill>
        <p:spPr>
          <a:xfrm>
            <a:off x="540006" y="9772940"/>
            <a:ext cx="766418" cy="252879"/>
          </a:xfrm>
          <a:prstGeom prst="rect">
            <a:avLst/>
          </a:prstGeom>
        </p:spPr>
      </p:pic>
      <p:grpSp>
        <p:nvGrpSpPr>
          <p:cNvPr id="20" name="Group 19">
            <a:extLst>
              <a:ext uri="{FF2B5EF4-FFF2-40B4-BE49-F238E27FC236}">
                <a16:creationId xmlns:a16="http://schemas.microsoft.com/office/drawing/2014/main" id="{ABA3154E-D44C-D933-3A6C-D1AB6C2D037C}"/>
              </a:ext>
            </a:extLst>
          </p:cNvPr>
          <p:cNvGrpSpPr/>
          <p:nvPr userDrawn="1"/>
        </p:nvGrpSpPr>
        <p:grpSpPr>
          <a:xfrm>
            <a:off x="1355716" y="9772940"/>
            <a:ext cx="610648" cy="252879"/>
            <a:chOff x="2561030" y="9647587"/>
            <a:chExt cx="892417" cy="316706"/>
          </a:xfrm>
        </p:grpSpPr>
        <p:sp>
          <p:nvSpPr>
            <p:cNvPr id="21" name="Rounded Rectangle 20">
              <a:extLst>
                <a:ext uri="{FF2B5EF4-FFF2-40B4-BE49-F238E27FC236}">
                  <a16:creationId xmlns:a16="http://schemas.microsoft.com/office/drawing/2014/main" id="{16914389-CA6B-B726-1374-C90C6A089ECF}"/>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DE5F3054-BBA1-DF8B-9833-86DA5524E6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23" name="Group 22">
            <a:extLst>
              <a:ext uri="{FF2B5EF4-FFF2-40B4-BE49-F238E27FC236}">
                <a16:creationId xmlns:a16="http://schemas.microsoft.com/office/drawing/2014/main" id="{F2E96841-593F-E41F-7206-9C8E67BEB366}"/>
              </a:ext>
            </a:extLst>
          </p:cNvPr>
          <p:cNvGrpSpPr/>
          <p:nvPr userDrawn="1"/>
        </p:nvGrpSpPr>
        <p:grpSpPr>
          <a:xfrm>
            <a:off x="2743910" y="9765317"/>
            <a:ext cx="658671" cy="268124"/>
            <a:chOff x="3693825" y="827463"/>
            <a:chExt cx="579872" cy="220903"/>
          </a:xfrm>
        </p:grpSpPr>
        <p:sp>
          <p:nvSpPr>
            <p:cNvPr id="24" name="Rounded Rectangle 23">
              <a:extLst>
                <a:ext uri="{FF2B5EF4-FFF2-40B4-BE49-F238E27FC236}">
                  <a16:creationId xmlns:a16="http://schemas.microsoft.com/office/drawing/2014/main" id="{D33E392F-BE93-5A1A-C430-2B19CA93CF10}"/>
                </a:ext>
              </a:extLst>
            </p:cNvPr>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DEF477DE-BD5E-8BE7-B888-5393CC524D2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26" name="Picture 25">
            <a:extLst>
              <a:ext uri="{FF2B5EF4-FFF2-40B4-BE49-F238E27FC236}">
                <a16:creationId xmlns:a16="http://schemas.microsoft.com/office/drawing/2014/main" id="{B96963CB-05A0-F33B-78B5-B51FFE6884C2}"/>
              </a:ext>
            </a:extLst>
          </p:cNvPr>
          <p:cNvPicPr>
            <a:picLocks noChangeAspect="1"/>
          </p:cNvPicPr>
          <p:nvPr userDrawn="1"/>
        </p:nvPicPr>
        <p:blipFill>
          <a:blip r:embed="rId12"/>
          <a:srcRect l="2006" t="665" r="1039"/>
          <a:stretch>
            <a:fillRect/>
          </a:stretch>
        </p:blipFill>
        <p:spPr>
          <a:xfrm>
            <a:off x="2015656" y="9774218"/>
            <a:ext cx="718202" cy="250322"/>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27" name="图片 14">
            <a:extLst>
              <a:ext uri="{FF2B5EF4-FFF2-40B4-BE49-F238E27FC236}">
                <a16:creationId xmlns:a16="http://schemas.microsoft.com/office/drawing/2014/main" id="{F8007CEB-CEAC-B33A-A86A-DE4DC86E0BE2}"/>
              </a:ext>
            </a:extLst>
          </p:cNvPr>
          <p:cNvPicPr>
            <a:picLocks noChangeAspect="1"/>
          </p:cNvPicPr>
          <p:nvPr userDrawn="1"/>
        </p:nvPicPr>
        <p:blipFill>
          <a:blip r:embed="rId7"/>
          <a:stretch>
            <a:fillRect/>
          </a:stretch>
        </p:blipFill>
        <p:spPr>
          <a:xfrm>
            <a:off x="809067" y="54806"/>
            <a:ext cx="545539" cy="180000"/>
          </a:xfrm>
          <a:prstGeom prst="rect">
            <a:avLst/>
          </a:prstGeom>
        </p:spPr>
      </p:pic>
      <p:grpSp>
        <p:nvGrpSpPr>
          <p:cNvPr id="28" name="Group 27">
            <a:extLst>
              <a:ext uri="{FF2B5EF4-FFF2-40B4-BE49-F238E27FC236}">
                <a16:creationId xmlns:a16="http://schemas.microsoft.com/office/drawing/2014/main" id="{8B989CB0-079C-FC7F-20C2-D722378B0DB3}"/>
              </a:ext>
            </a:extLst>
          </p:cNvPr>
          <p:cNvGrpSpPr>
            <a:grpSpLocks noChangeAspect="1"/>
          </p:cNvGrpSpPr>
          <p:nvPr userDrawn="1"/>
        </p:nvGrpSpPr>
        <p:grpSpPr>
          <a:xfrm>
            <a:off x="1407227" y="54806"/>
            <a:ext cx="434661" cy="180000"/>
            <a:chOff x="2561030" y="9647587"/>
            <a:chExt cx="892417" cy="316706"/>
          </a:xfrm>
        </p:grpSpPr>
        <p:sp>
          <p:nvSpPr>
            <p:cNvPr id="29" name="Rounded Rectangle 28">
              <a:extLst>
                <a:ext uri="{FF2B5EF4-FFF2-40B4-BE49-F238E27FC236}">
                  <a16:creationId xmlns:a16="http://schemas.microsoft.com/office/drawing/2014/main" id="{FB3345B6-1432-0C04-4B84-619C66358AF0}"/>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A316E9ED-1C55-A438-DC55-4D0E8B75DF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31" name="Group 30">
            <a:extLst>
              <a:ext uri="{FF2B5EF4-FFF2-40B4-BE49-F238E27FC236}">
                <a16:creationId xmlns:a16="http://schemas.microsoft.com/office/drawing/2014/main" id="{970F692C-142F-693F-F0AF-FD3C585F22F5}"/>
              </a:ext>
            </a:extLst>
          </p:cNvPr>
          <p:cNvGrpSpPr>
            <a:grpSpLocks noChangeAspect="1"/>
          </p:cNvGrpSpPr>
          <p:nvPr userDrawn="1"/>
        </p:nvGrpSpPr>
        <p:grpSpPr>
          <a:xfrm>
            <a:off x="2440709" y="48953"/>
            <a:ext cx="442186" cy="180000"/>
            <a:chOff x="3693825" y="827463"/>
            <a:chExt cx="579872" cy="220903"/>
          </a:xfrm>
        </p:grpSpPr>
        <p:sp>
          <p:nvSpPr>
            <p:cNvPr id="32" name="Rounded Rectangle 31">
              <a:extLst>
                <a:ext uri="{FF2B5EF4-FFF2-40B4-BE49-F238E27FC236}">
                  <a16:creationId xmlns:a16="http://schemas.microsoft.com/office/drawing/2014/main" id="{D979620F-4B14-D837-514D-1EAE80186E8D}"/>
                </a:ext>
              </a:extLst>
            </p:cNvPr>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CE059F6-39BA-2566-1A26-D6232B92E03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34" name="Picture 33">
            <a:extLst>
              <a:ext uri="{FF2B5EF4-FFF2-40B4-BE49-F238E27FC236}">
                <a16:creationId xmlns:a16="http://schemas.microsoft.com/office/drawing/2014/main" id="{664771EB-AD48-E0A2-7DC6-45A2D0B1828A}"/>
              </a:ext>
            </a:extLst>
          </p:cNvPr>
          <p:cNvPicPr>
            <a:picLocks noChangeAspect="1"/>
          </p:cNvPicPr>
          <p:nvPr userDrawn="1"/>
        </p:nvPicPr>
        <p:blipFill>
          <a:blip r:embed="rId12"/>
          <a:srcRect l="2006" t="665" r="1039"/>
          <a:stretch>
            <a:fillRect/>
          </a:stretch>
        </p:blipFill>
        <p:spPr>
          <a:xfrm>
            <a:off x="1894509" y="54806"/>
            <a:ext cx="516440" cy="180000"/>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10" name="Picture 2" descr="Lexogen at the Swiss Biotech Day">
            <a:extLst>
              <a:ext uri="{FF2B5EF4-FFF2-40B4-BE49-F238E27FC236}">
                <a16:creationId xmlns:a16="http://schemas.microsoft.com/office/drawing/2014/main" id="{EC856E50-62E9-D204-637B-834637ED8A4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12655" y="58745"/>
            <a:ext cx="590055" cy="1672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exogen at the Swiss Biotech Day">
            <a:extLst>
              <a:ext uri="{FF2B5EF4-FFF2-40B4-BE49-F238E27FC236}">
                <a16:creationId xmlns:a16="http://schemas.microsoft.com/office/drawing/2014/main" id="{839A2440-1377-6298-0978-A7FA5E90B35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354606" y="9448471"/>
            <a:ext cx="891957" cy="252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meeting.tencent.com/dm/81A1lV82EKcJ" TargetMode="External"/><Relationship Id="rId7" Type="http://schemas.openxmlformats.org/officeDocument/2006/relationships/image" Target="../media/image15.png"/><Relationship Id="rId12"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jfif"/><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jpeg"/></Relationships>
</file>

<file path=ppt/slides/_rels/slide2.xml.rels><?xml version="1.0" encoding="UTF-8" standalone="yes"?>
<Relationships xmlns="http://schemas.openxmlformats.org/package/2006/relationships"><Relationship Id="rId8" Type="http://schemas.openxmlformats.org/officeDocument/2006/relationships/hyperlink" Target="https://meeting.tencent.com/dm/81A1lV82EKcJ" TargetMode="External"/><Relationship Id="rId3" Type="http://schemas.openxmlformats.org/officeDocument/2006/relationships/image" Target="../media/image5.png"/><Relationship Id="rId7" Type="http://schemas.openxmlformats.org/officeDocument/2006/relationships/image" Target="../media/image17.jpeg"/><Relationship Id="rId12"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19.jfif"/><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0" y="3079999"/>
            <a:ext cx="3354705"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Prof. </a:t>
            </a:r>
            <a:r>
              <a:rPr lang="en-US" altLang="zh-CN" sz="1200" b="1" dirty="0" err="1">
                <a:solidFill>
                  <a:schemeClr val="lt1"/>
                </a:solidFill>
                <a:effectLst>
                  <a:outerShdw blurRad="373812" dist="38100" algn="l" rotWithShape="0">
                    <a:prstClr val="black"/>
                  </a:outerShdw>
                </a:effectLst>
                <a:latin typeface="Calibri" panose="020F0502020204030204"/>
                <a:cs typeface="Calibri" panose="020F0502020204030204"/>
              </a:rPr>
              <a:t>Guifang</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Jia </a:t>
            </a:r>
            <a:endParaRPr 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Peking University</a:t>
            </a: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3" name="TextBox 12"/>
          <p:cNvSpPr txBox="1"/>
          <p:nvPr/>
        </p:nvSpPr>
        <p:spPr>
          <a:xfrm>
            <a:off x="52070" y="3692895"/>
            <a:ext cx="3496310" cy="1854200"/>
          </a:xfrm>
          <a:prstGeom prst="rect">
            <a:avLst/>
          </a:prstGeom>
          <a:noFill/>
        </p:spPr>
        <p:txBody>
          <a:bodyPr wrap="square">
            <a:noAutofit/>
          </a:bodyPr>
          <a:lstStyle/>
          <a:p>
            <a:r>
              <a:rPr lang="en-GB" sz="1000" b="1" dirty="0">
                <a:solidFill>
                  <a:schemeClr val="lt1"/>
                </a:solidFill>
                <a:effectLst>
                  <a:outerShdw blurRad="373812" dist="38100" algn="l" rotWithShape="0">
                    <a:prstClr val="black"/>
                  </a:outerShdw>
                </a:effectLst>
                <a:latin typeface="Calibri" panose="020F0502020204030204"/>
                <a:cs typeface="Calibri" panose="020F0502020204030204"/>
              </a:rPr>
              <a:t>Abstract:</a:t>
            </a:r>
          </a:p>
          <a:p>
            <a:pPr indent="180000"/>
            <a:r>
              <a:rPr lang="en-US" altLang="zh-CN" sz="800" dirty="0">
                <a:solidFill>
                  <a:schemeClr val="bg1"/>
                </a:solidFill>
                <a:latin typeface="Microsoft YaHei UI" panose="020B0503020204020204" pitchFamily="34" charset="-122"/>
                <a:ea typeface="Microsoft YaHei UI" panose="020B0503020204020204" pitchFamily="34" charset="-122"/>
              </a:rPr>
              <a:t>Prof. </a:t>
            </a:r>
            <a:r>
              <a:rPr lang="en-US" altLang="zh-CN" sz="800" dirty="0" err="1">
                <a:solidFill>
                  <a:schemeClr val="bg1"/>
                </a:solidFill>
                <a:latin typeface="Microsoft YaHei UI" panose="020B0503020204020204" pitchFamily="34" charset="-122"/>
                <a:ea typeface="Microsoft YaHei UI" panose="020B0503020204020204" pitchFamily="34" charset="-122"/>
              </a:rPr>
              <a:t>Guifang</a:t>
            </a:r>
            <a:r>
              <a:rPr lang="en-US" altLang="zh-CN" sz="800" dirty="0">
                <a:solidFill>
                  <a:schemeClr val="bg1"/>
                </a:solidFill>
                <a:latin typeface="Microsoft YaHei UI" panose="020B0503020204020204" pitchFamily="34" charset="-122"/>
                <a:ea typeface="Microsoft YaHei UI" panose="020B0503020204020204" pitchFamily="34" charset="-122"/>
              </a:rPr>
              <a:t> Jia is a doctoral supervisor at the College of Chemistry and Molecular Engineering, Peking University. She is also a Principal Investigator (PI) at the Peking-Tsinghua Center for Life Sciences (CLS) and the Beijing RNA Research Center. Jia obtained her Bachelor's degree in Chemistry (2012) and her Ph.D. in Pesticide Science (2009) from China Agricultural University. From 2007 to 2012, she was a joint training graduate student and postdoctoral researcher in the Department of Chemistry at the University of Chicago.</a:t>
            </a:r>
          </a:p>
          <a:p>
            <a:pPr indent="180000"/>
            <a:r>
              <a:rPr lang="en-US" altLang="zh-CN" sz="800" dirty="0" err="1">
                <a:solidFill>
                  <a:schemeClr val="bg1"/>
                </a:solidFill>
                <a:latin typeface="Microsoft YaHei UI" panose="020B0503020204020204" pitchFamily="34" charset="-122"/>
                <a:ea typeface="Microsoft YaHei UI" panose="020B0503020204020204" pitchFamily="34" charset="-122"/>
              </a:rPr>
              <a:t>Pof</a:t>
            </a:r>
            <a:r>
              <a:rPr lang="en-US" altLang="zh-CN" sz="800" dirty="0">
                <a:solidFill>
                  <a:schemeClr val="bg1"/>
                </a:solidFill>
                <a:latin typeface="Microsoft YaHei UI" panose="020B0503020204020204" pitchFamily="34" charset="-122"/>
                <a:ea typeface="Microsoft YaHei UI" panose="020B0503020204020204" pitchFamily="34" charset="-122"/>
              </a:rPr>
              <a:t>. Jia's research group has long focused on "Plant RNA Epigenetics," pioneering the exploration of RNA chemical modifications for crop breeding applications and advancing research in the field of plant RNA chemical modifications. Her research findings have been published in prominent international journals such as Nature Biotechnology, Nature Chemical Biology, Nature Communications, PNAS, Plant Cell, and Molecular Plant. She serves as an advisory editor for RSC Chemical Biology and </a:t>
            </a:r>
            <a:r>
              <a:rPr lang="en-US" altLang="zh-CN" sz="800" dirty="0" err="1">
                <a:solidFill>
                  <a:schemeClr val="bg1"/>
                </a:solidFill>
                <a:latin typeface="Microsoft YaHei UI" panose="020B0503020204020204" pitchFamily="34" charset="-122"/>
                <a:ea typeface="Microsoft YaHei UI" panose="020B0503020204020204" pitchFamily="34" charset="-122"/>
              </a:rPr>
              <a:t>ChemBioChem</a:t>
            </a:r>
            <a:r>
              <a:rPr lang="en-US" altLang="zh-CN" sz="800" dirty="0">
                <a:solidFill>
                  <a:schemeClr val="bg1"/>
                </a:solidFill>
                <a:latin typeface="Microsoft YaHei UI" panose="020B0503020204020204" pitchFamily="34" charset="-122"/>
                <a:ea typeface="Microsoft YaHei UI" panose="020B0503020204020204" pitchFamily="34" charset="-122"/>
              </a:rPr>
              <a:t>. She has received several prestigious awards, including the 19th China Young Women Scientists Award (2023), the National Science Fund for Distinguished Young Scholars (2022), and the National Science Fund for Excellent Young Scholars (2018).</a:t>
            </a:r>
          </a:p>
        </p:txBody>
      </p:sp>
      <p:sp>
        <p:nvSpPr>
          <p:cNvPr id="9" name="Google Shape;133;p25"/>
          <p:cNvSpPr/>
          <p:nvPr/>
        </p:nvSpPr>
        <p:spPr>
          <a:xfrm>
            <a:off x="-48895" y="979170"/>
            <a:ext cx="3658870" cy="354965"/>
          </a:xfrm>
          <a:prstGeom prst="rect">
            <a:avLst/>
          </a:prstGeom>
          <a:noFill/>
          <a:ln>
            <a:noFill/>
          </a:ln>
        </p:spPr>
        <p:txBody>
          <a:bodyPr spcFirstLastPara="1" wrap="square" lIns="86550" tIns="43250" rIns="86550" bIns="43250" anchor="ctr" anchorCtr="0">
            <a:noAutofit/>
          </a:bodyPr>
          <a:lstStyle/>
          <a:p>
            <a:pPr lvl="0" algn="ctr"/>
            <a:r>
              <a:rPr lang="en-US" altLang="zh-CN"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Detection, </a:t>
            </a:r>
            <a:r>
              <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regulation, and functions of RNA methylation in animals and plants</a:t>
            </a:r>
          </a:p>
        </p:txBody>
      </p:sp>
      <p:sp>
        <p:nvSpPr>
          <p:cNvPr id="10" name="Google Shape;138;p25"/>
          <p:cNvSpPr txBox="1"/>
          <p:nvPr/>
        </p:nvSpPr>
        <p:spPr>
          <a:xfrm>
            <a:off x="0" y="1344949"/>
            <a:ext cx="2032655" cy="1195340"/>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sz="800" b="1" dirty="0">
                <a:solidFill>
                  <a:schemeClr val="bg1"/>
                </a:solidFill>
              </a:rPr>
              <a:t>Time</a:t>
            </a:r>
            <a:r>
              <a:rPr lang="en-US" altLang="zh-CN" sz="800" b="1" dirty="0">
                <a:solidFill>
                  <a:schemeClr val="bg1"/>
                </a:solidFill>
              </a:rPr>
              <a:t> (China):   2024/10/18 10:00-11:30</a:t>
            </a: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Tencent</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 </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ID: </a:t>
            </a:r>
            <a:r>
              <a:rPr lang="en-GB" sz="800" b="1" dirty="0">
                <a:solidFill>
                  <a:schemeClr val="bg1"/>
                </a:solidFill>
                <a:latin typeface="Calibri" panose="020F0502020204030204"/>
                <a:cs typeface="Calibri" panose="020F0502020204030204"/>
              </a:rPr>
              <a:t>282-213-458</a:t>
            </a:r>
          </a:p>
          <a:p>
            <a:pPr marL="0" marR="0" lvl="0" indent="0" algn="l" rtl="0">
              <a:lnSpc>
                <a:spcPct val="150000"/>
              </a:lnSpc>
              <a:spcBef>
                <a:spcPts val="0"/>
              </a:spcBef>
              <a:spcAft>
                <a:spcPts val="0"/>
              </a:spcAft>
              <a:buNone/>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Tencent meeting link:</a:t>
            </a:r>
          </a:p>
          <a:p>
            <a:pPr marL="0" marR="0" lvl="0" indent="0" algn="l" rtl="0">
              <a:lnSpc>
                <a:spcPct val="150000"/>
              </a:lnSpc>
              <a:spcBef>
                <a:spcPts val="0"/>
              </a:spcBef>
              <a:spcAft>
                <a:spcPts val="0"/>
              </a:spcAft>
              <a:buNone/>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hlinkClick r:id="rId3">
                  <a:extLst>
                    <a:ext uri="{A12FA001-AC4F-418D-AE19-62706E023703}">
                      <ahyp:hlinkClr xmlns:ahyp="http://schemas.microsoft.com/office/drawing/2018/hyperlinkcolor" val="tx"/>
                    </a:ext>
                  </a:extLst>
                </a:hlinkClick>
              </a:rPr>
              <a:t>https://meeting.tencent.com/dm/81A1lV82EKcJ</a:t>
            </a:r>
            <a:endParaRPr lang="en-US"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21" name="Google Shape;143;p25"/>
          <p:cNvSpPr/>
          <p:nvPr/>
        </p:nvSpPr>
        <p:spPr>
          <a:xfrm>
            <a:off x="911104" y="651566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5" name="Google Shape;142;p25"/>
          <p:cNvSpPr/>
          <p:nvPr/>
        </p:nvSpPr>
        <p:spPr>
          <a:xfrm>
            <a:off x="-453415" y="925048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26" name="Google Shape;139;p25"/>
          <p:cNvPicPr preferRelativeResize="0">
            <a:picLocks noChangeAspect="1"/>
          </p:cNvPicPr>
          <p:nvPr/>
        </p:nvPicPr>
        <p:blipFill rotWithShape="1">
          <a:blip r:embed="rId4"/>
          <a:srcRect/>
          <a:stretch>
            <a:fillRect/>
          </a:stretch>
        </p:blipFill>
        <p:spPr>
          <a:xfrm>
            <a:off x="281" y="9592332"/>
            <a:ext cx="397269" cy="396000"/>
          </a:xfrm>
          <a:prstGeom prst="ellipse">
            <a:avLst/>
          </a:prstGeom>
          <a:noFill/>
          <a:ln>
            <a:noFill/>
          </a:ln>
        </p:spPr>
      </p:pic>
      <p:grpSp>
        <p:nvGrpSpPr>
          <p:cNvPr id="28" name="组合 27"/>
          <p:cNvGrpSpPr/>
          <p:nvPr/>
        </p:nvGrpSpPr>
        <p:grpSpPr>
          <a:xfrm>
            <a:off x="855146" y="2599784"/>
            <a:ext cx="612000" cy="611505"/>
            <a:chOff x="1568" y="4604"/>
            <a:chExt cx="1134" cy="1134"/>
          </a:xfrm>
        </p:grpSpPr>
        <p:sp>
          <p:nvSpPr>
            <p:cNvPr id="33" name="Rectangle 50"/>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22"/>
            <p:cNvPicPr>
              <a:picLocks noChangeAspect="1"/>
            </p:cNvPicPr>
            <p:nvPr/>
          </p:nvPicPr>
          <p:blipFill>
            <a:blip r:embed="rId5"/>
            <a:stretch>
              <a:fillRect/>
            </a:stretch>
          </p:blipFill>
          <p:spPr>
            <a:xfrm>
              <a:off x="1598" y="4640"/>
              <a:ext cx="1092" cy="1085"/>
            </a:xfrm>
            <a:prstGeom prst="rect">
              <a:avLst/>
            </a:prstGeom>
          </p:spPr>
        </p:pic>
      </p:grpSp>
      <p:sp>
        <p:nvSpPr>
          <p:cNvPr id="4" name="Google Shape;157;p25">
            <a:extLst>
              <a:ext uri="{FF2B5EF4-FFF2-40B4-BE49-F238E27FC236}">
                <a16:creationId xmlns:a16="http://schemas.microsoft.com/office/drawing/2014/main" id="{201A561A-D1DC-9DD5-D902-F5D32E7D4AB2}"/>
              </a:ext>
            </a:extLst>
          </p:cNvPr>
          <p:cNvSpPr txBox="1"/>
          <p:nvPr/>
        </p:nvSpPr>
        <p:spPr>
          <a:xfrm>
            <a:off x="1210845" y="7523450"/>
            <a:ext cx="1357500" cy="4146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Jinkai</a:t>
            </a:r>
            <a:r>
              <a:rPr lang="en-US" altLang="zh-CN" sz="800" b="1" dirty="0">
                <a:solidFill>
                  <a:schemeClr val="bg1"/>
                </a:solidFill>
              </a:rPr>
              <a:t> Wang</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nvGrpSpPr>
          <p:cNvPr id="5" name="Group 4">
            <a:extLst>
              <a:ext uri="{FF2B5EF4-FFF2-40B4-BE49-F238E27FC236}">
                <a16:creationId xmlns:a16="http://schemas.microsoft.com/office/drawing/2014/main" id="{B9EB9D1E-0522-B6B0-B360-23CD7D8A1BCA}"/>
              </a:ext>
            </a:extLst>
          </p:cNvPr>
          <p:cNvGrpSpPr/>
          <p:nvPr/>
        </p:nvGrpSpPr>
        <p:grpSpPr>
          <a:xfrm>
            <a:off x="-169948" y="8908897"/>
            <a:ext cx="3078883" cy="503184"/>
            <a:chOff x="938887" y="8330576"/>
            <a:chExt cx="3078883" cy="503184"/>
          </a:xfrm>
        </p:grpSpPr>
        <p:sp>
          <p:nvSpPr>
            <p:cNvPr id="6" name="Google Shape;159;p25">
              <a:extLst>
                <a:ext uri="{FF2B5EF4-FFF2-40B4-BE49-F238E27FC236}">
                  <a16:creationId xmlns:a16="http://schemas.microsoft.com/office/drawing/2014/main" id="{7B102368-D23E-8CA9-829D-3FB6E3F91141}"/>
                </a:ext>
              </a:extLst>
            </p:cNvPr>
            <p:cNvSpPr txBox="1"/>
            <p:nvPr/>
          </p:nvSpPr>
          <p:spPr>
            <a:xfrm>
              <a:off x="938887" y="835494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dirty="0">
                  <a:solidFill>
                    <a:schemeClr val="bg1"/>
                  </a:solidFill>
                </a:rPr>
                <a:t>Sun </a:t>
              </a:r>
              <a:r>
                <a:rPr lang="en-US" sz="500" dirty="0" err="1">
                  <a:solidFill>
                    <a:schemeClr val="bg1"/>
                  </a:solidFill>
                </a:rPr>
                <a:t>Yat-sen</a:t>
              </a:r>
              <a:r>
                <a:rPr lang="en-US" sz="500" dirty="0">
                  <a:solidFill>
                    <a:schemeClr val="bg1"/>
                  </a:solidFill>
                </a:rPr>
                <a:t> University</a:t>
              </a:r>
              <a:endParaRPr lang="en-US" sz="900" dirty="0">
                <a:solidFill>
                  <a:schemeClr val="bg1"/>
                </a:solidFill>
              </a:endParaRPr>
            </a:p>
          </p:txBody>
        </p:sp>
        <p:sp>
          <p:nvSpPr>
            <p:cNvPr id="7" name="Google Shape;160;p25">
              <a:extLst>
                <a:ext uri="{FF2B5EF4-FFF2-40B4-BE49-F238E27FC236}">
                  <a16:creationId xmlns:a16="http://schemas.microsoft.com/office/drawing/2014/main" id="{B229B787-C559-623A-008D-BFDD44817FF4}"/>
                </a:ext>
              </a:extLst>
            </p:cNvPr>
            <p:cNvSpPr txBox="1"/>
            <p:nvPr/>
          </p:nvSpPr>
          <p:spPr>
            <a:xfrm>
              <a:off x="1854811" y="833057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8" name="Google Shape;160;p25">
              <a:extLst>
                <a:ext uri="{FF2B5EF4-FFF2-40B4-BE49-F238E27FC236}">
                  <a16:creationId xmlns:a16="http://schemas.microsoft.com/office/drawing/2014/main" id="{1A41C7CB-9A16-136C-C635-C22BFCD29AE8}"/>
                </a:ext>
              </a:extLst>
            </p:cNvPr>
            <p:cNvSpPr txBox="1"/>
            <p:nvPr/>
          </p:nvSpPr>
          <p:spPr>
            <a:xfrm>
              <a:off x="2660270" y="8330576"/>
              <a:ext cx="13575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en-US" altLang="zh-CN" sz="800" b="1" i="0" u="none" strike="noStrike" kern="0" cap="none" spc="0" normalizeH="0" baseline="0" noProof="0" dirty="0" err="1">
                  <a:ln>
                    <a:noFill/>
                  </a:ln>
                  <a:solidFill>
                    <a:srgbClr val="FFFFFF"/>
                  </a:solidFill>
                  <a:effectLst/>
                  <a:uLnTx/>
                  <a:uFillTx/>
                  <a:latin typeface="Arial" panose="020B0604020202090204"/>
                  <a:cs typeface="Arial" panose="020B0604020202090204"/>
                  <a:sym typeface="Arial" panose="020B0604020202090204"/>
                </a:rPr>
                <a:t>Zhichao</a:t>
              </a:r>
              <a:r>
                <a:rPr kumimoji="0" lang="en-US" altLang="zh-CN"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 Miao</a:t>
              </a:r>
              <a:endParaRPr kumimoji="0" lang="zh-CN" altLang="en-US" sz="800" b="0"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Guangzhou Laboratory</a:t>
              </a: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Guangzhou Medical University</a:t>
              </a:r>
              <a:endParaRPr kumimoji="0" lang="zh-CN" altLang="en-US"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p:txBody>
        </p:sp>
      </p:grpSp>
      <p:grpSp>
        <p:nvGrpSpPr>
          <p:cNvPr id="17" name="Group 16">
            <a:extLst>
              <a:ext uri="{FF2B5EF4-FFF2-40B4-BE49-F238E27FC236}">
                <a16:creationId xmlns:a16="http://schemas.microsoft.com/office/drawing/2014/main" id="{0EEB3860-D884-4147-AF73-8273CC6BD874}"/>
              </a:ext>
            </a:extLst>
          </p:cNvPr>
          <p:cNvGrpSpPr/>
          <p:nvPr/>
        </p:nvGrpSpPr>
        <p:grpSpPr>
          <a:xfrm>
            <a:off x="1540280" y="6804560"/>
            <a:ext cx="684000" cy="792000"/>
            <a:chOff x="5913033" y="3871168"/>
            <a:chExt cx="684000" cy="792000"/>
          </a:xfrm>
        </p:grpSpPr>
        <p:sp>
          <p:nvSpPr>
            <p:cNvPr id="18" name="Oval 17">
              <a:extLst>
                <a:ext uri="{FF2B5EF4-FFF2-40B4-BE49-F238E27FC236}">
                  <a16:creationId xmlns:a16="http://schemas.microsoft.com/office/drawing/2014/main" id="{EAB419CA-F516-4B59-D88D-248FAA21B86E}"/>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 person wearing glasses&#10;&#10;Description automatically generated with medium confidence">
              <a:extLst>
                <a:ext uri="{FF2B5EF4-FFF2-40B4-BE49-F238E27FC236}">
                  <a16:creationId xmlns:a16="http://schemas.microsoft.com/office/drawing/2014/main" id="{5661F0B4-C207-D376-89B7-6B5EA5CE36C1}"/>
                </a:ext>
              </a:extLst>
            </p:cNvPr>
            <p:cNvPicPr>
              <a:picLocks noChangeAspect="1"/>
            </p:cNvPicPr>
            <p:nvPr/>
          </p:nvPicPr>
          <p:blipFill>
            <a:blip r:embed="rId6"/>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20" name="Group 19">
            <a:extLst>
              <a:ext uri="{FF2B5EF4-FFF2-40B4-BE49-F238E27FC236}">
                <a16:creationId xmlns:a16="http://schemas.microsoft.com/office/drawing/2014/main" id="{18B2FD8A-4D85-D59F-EF60-8DA660E30575}"/>
              </a:ext>
            </a:extLst>
          </p:cNvPr>
          <p:cNvGrpSpPr/>
          <p:nvPr/>
        </p:nvGrpSpPr>
        <p:grpSpPr>
          <a:xfrm>
            <a:off x="867834" y="8140538"/>
            <a:ext cx="684000" cy="792000"/>
            <a:chOff x="4361335" y="5670994"/>
            <a:chExt cx="684000" cy="792000"/>
          </a:xfrm>
        </p:grpSpPr>
        <p:sp>
          <p:nvSpPr>
            <p:cNvPr id="22" name="Oval 21">
              <a:extLst>
                <a:ext uri="{FF2B5EF4-FFF2-40B4-BE49-F238E27FC236}">
                  <a16:creationId xmlns:a16="http://schemas.microsoft.com/office/drawing/2014/main" id="{8BCA7E17-1063-0A56-A709-EFFD8BDA05CB}"/>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A person wearing glasses and a suit&#10;&#10;Description automatically generated with medium confidence">
              <a:extLst>
                <a:ext uri="{FF2B5EF4-FFF2-40B4-BE49-F238E27FC236}">
                  <a16:creationId xmlns:a16="http://schemas.microsoft.com/office/drawing/2014/main" id="{B87977DB-BFA5-628F-3EB3-B457A44FB626}"/>
                </a:ext>
              </a:extLst>
            </p:cNvPr>
            <p:cNvPicPr>
              <a:picLocks noChangeAspect="1"/>
            </p:cNvPicPr>
            <p:nvPr/>
          </p:nvPicPr>
          <p:blipFill>
            <a:blip r:embed="rId7"/>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47" name="Group 46">
            <a:extLst>
              <a:ext uri="{FF2B5EF4-FFF2-40B4-BE49-F238E27FC236}">
                <a16:creationId xmlns:a16="http://schemas.microsoft.com/office/drawing/2014/main" id="{1BC56963-B660-F7A1-E306-0DB91773A1F0}"/>
              </a:ext>
            </a:extLst>
          </p:cNvPr>
          <p:cNvGrpSpPr/>
          <p:nvPr/>
        </p:nvGrpSpPr>
        <p:grpSpPr>
          <a:xfrm>
            <a:off x="-10634" y="8135553"/>
            <a:ext cx="684000" cy="792000"/>
            <a:chOff x="4618962" y="4439067"/>
            <a:chExt cx="684000" cy="792000"/>
          </a:xfrm>
        </p:grpSpPr>
        <p:sp>
          <p:nvSpPr>
            <p:cNvPr id="48" name="Oval 47">
              <a:extLst>
                <a:ext uri="{FF2B5EF4-FFF2-40B4-BE49-F238E27FC236}">
                  <a16:creationId xmlns:a16="http://schemas.microsoft.com/office/drawing/2014/main" id="{979AA7E8-9F77-329D-B363-F7C6FC60C6C2}"/>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A person wearing glasses and a suit&#10;&#10;Description automatically generated with medium confidence">
              <a:extLst>
                <a:ext uri="{FF2B5EF4-FFF2-40B4-BE49-F238E27FC236}">
                  <a16:creationId xmlns:a16="http://schemas.microsoft.com/office/drawing/2014/main" id="{FAAF78A1-FF60-C547-8779-C659DB9414CE}"/>
                </a:ext>
              </a:extLst>
            </p:cNvPr>
            <p:cNvPicPr>
              <a:picLocks noChangeAspect="1"/>
            </p:cNvPicPr>
            <p:nvPr/>
          </p:nvPicPr>
          <p:blipFill>
            <a:blip r:embed="rId8"/>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12" name="组合 11">
            <a:extLst>
              <a:ext uri="{FF2B5EF4-FFF2-40B4-BE49-F238E27FC236}">
                <a16:creationId xmlns:a16="http://schemas.microsoft.com/office/drawing/2014/main" id="{EB40855E-DFE0-4B43-8034-D646CB847E6D}"/>
              </a:ext>
            </a:extLst>
          </p:cNvPr>
          <p:cNvGrpSpPr/>
          <p:nvPr/>
        </p:nvGrpSpPr>
        <p:grpSpPr>
          <a:xfrm>
            <a:off x="1830234" y="8135553"/>
            <a:ext cx="684000" cy="792000"/>
            <a:chOff x="1538852" y="6748792"/>
            <a:chExt cx="684000" cy="792000"/>
          </a:xfrm>
        </p:grpSpPr>
        <p:sp>
          <p:nvSpPr>
            <p:cNvPr id="3" name="Oval 2">
              <a:extLst>
                <a:ext uri="{FF2B5EF4-FFF2-40B4-BE49-F238E27FC236}">
                  <a16:creationId xmlns:a16="http://schemas.microsoft.com/office/drawing/2014/main" id="{253159FA-4CB3-BC49-F282-47B4A3318AEF}"/>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E1D5417-2505-CB7F-102B-82B58C6665B5}"/>
                </a:ext>
              </a:extLst>
            </p:cNvPr>
            <p:cNvPicPr>
              <a:picLocks noChangeAspect="1"/>
            </p:cNvPicPr>
            <p:nvPr/>
          </p:nvPicPr>
          <p:blipFill rotWithShape="1">
            <a:blip r:embed="rId9"/>
            <a:srcRect l="10920" t="7031" r="9268" b="33081"/>
            <a:stretch/>
          </p:blipFill>
          <p:spPr>
            <a:xfrm>
              <a:off x="1565264" y="6785458"/>
              <a:ext cx="637108" cy="717083"/>
            </a:xfrm>
            <a:prstGeom prst="ellipse">
              <a:avLst/>
            </a:prstGeom>
          </p:spPr>
        </p:pic>
      </p:grpSp>
      <p:pic>
        <p:nvPicPr>
          <p:cNvPr id="15" name="图片 14">
            <a:extLst>
              <a:ext uri="{FF2B5EF4-FFF2-40B4-BE49-F238E27FC236}">
                <a16:creationId xmlns:a16="http://schemas.microsoft.com/office/drawing/2014/main" id="{BD9FE795-8035-4BDE-8639-53C987390260}"/>
              </a:ext>
            </a:extLst>
          </p:cNvPr>
          <p:cNvPicPr>
            <a:picLocks noChangeAspect="1"/>
          </p:cNvPicPr>
          <p:nvPr/>
        </p:nvPicPr>
        <p:blipFill>
          <a:blip r:embed="rId10"/>
          <a:stretch>
            <a:fillRect/>
          </a:stretch>
        </p:blipFill>
        <p:spPr>
          <a:xfrm>
            <a:off x="2108902" y="1366644"/>
            <a:ext cx="1408805" cy="1599829"/>
          </a:xfrm>
          <a:prstGeom prst="rect">
            <a:avLst/>
          </a:prstGeom>
        </p:spPr>
      </p:pic>
      <p:pic>
        <p:nvPicPr>
          <p:cNvPr id="29" name="图片 28">
            <a:extLst>
              <a:ext uri="{FF2B5EF4-FFF2-40B4-BE49-F238E27FC236}">
                <a16:creationId xmlns:a16="http://schemas.microsoft.com/office/drawing/2014/main" id="{7A8EE0A1-1255-4E74-845C-94B371DF9F69}"/>
              </a:ext>
            </a:extLst>
          </p:cNvPr>
          <p:cNvPicPr>
            <a:picLocks noChangeAspect="1"/>
          </p:cNvPicPr>
          <p:nvPr/>
        </p:nvPicPr>
        <p:blipFill>
          <a:blip r:embed="rId11"/>
          <a:stretch>
            <a:fillRect/>
          </a:stretch>
        </p:blipFill>
        <p:spPr>
          <a:xfrm>
            <a:off x="130141" y="2595602"/>
            <a:ext cx="612140" cy="612140"/>
          </a:xfrm>
          <a:prstGeom prst="rect">
            <a:avLst/>
          </a:prstGeom>
        </p:spPr>
      </p:pic>
      <p:grpSp>
        <p:nvGrpSpPr>
          <p:cNvPr id="30" name="组合 29">
            <a:extLst>
              <a:ext uri="{FF2B5EF4-FFF2-40B4-BE49-F238E27FC236}">
                <a16:creationId xmlns:a16="http://schemas.microsoft.com/office/drawing/2014/main" id="{1ED0AC48-C67A-4F92-BE3C-556D60CD8848}"/>
              </a:ext>
            </a:extLst>
          </p:cNvPr>
          <p:cNvGrpSpPr/>
          <p:nvPr/>
        </p:nvGrpSpPr>
        <p:grpSpPr>
          <a:xfrm>
            <a:off x="2801560" y="8135553"/>
            <a:ext cx="683260" cy="801328"/>
            <a:chOff x="2813304" y="8126225"/>
            <a:chExt cx="683260" cy="801328"/>
          </a:xfrm>
        </p:grpSpPr>
        <p:sp>
          <p:nvSpPr>
            <p:cNvPr id="27" name="椭圆 26">
              <a:extLst>
                <a:ext uri="{FF2B5EF4-FFF2-40B4-BE49-F238E27FC236}">
                  <a16:creationId xmlns:a16="http://schemas.microsoft.com/office/drawing/2014/main" id="{BE5329B0-673A-4D64-8462-64D14F729E9B}"/>
                </a:ext>
              </a:extLst>
            </p:cNvPr>
            <p:cNvSpPr/>
            <p:nvPr/>
          </p:nvSpPr>
          <p:spPr>
            <a:xfrm>
              <a:off x="2813304" y="8135553"/>
              <a:ext cx="683260" cy="792000"/>
            </a:xfrm>
            <a:prstGeom prst="ellipse">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9586F4FA-DBA7-4640-BB70-599E5C6AC1D4}"/>
                </a:ext>
              </a:extLst>
            </p:cNvPr>
            <p:cNvPicPr>
              <a:picLocks noChangeAspect="1"/>
            </p:cNvPicPr>
            <p:nvPr/>
          </p:nvPicPr>
          <p:blipFill>
            <a:blip r:embed="rId12"/>
            <a:srcRect/>
            <a:stretch>
              <a:fillRect/>
            </a:stretch>
          </p:blipFill>
          <p:spPr>
            <a:xfrm>
              <a:off x="2882683" y="8126225"/>
              <a:ext cx="544501" cy="792001"/>
            </a:xfrm>
            <a:custGeom>
              <a:avLst/>
              <a:gdLst>
                <a:gd name="connsiteX0" fmla="*/ 257101 w 544501"/>
                <a:gd name="connsiteY0" fmla="*/ 0 h 792001"/>
                <a:gd name="connsiteX1" fmla="*/ 287399 w 544501"/>
                <a:gd name="connsiteY1" fmla="*/ 0 h 792001"/>
                <a:gd name="connsiteX2" fmla="*/ 341175 w 544501"/>
                <a:gd name="connsiteY2" fmla="*/ 6443 h 792001"/>
                <a:gd name="connsiteX3" fmla="*/ 514081 w 544501"/>
                <a:gd name="connsiteY3" fmla="*/ 117232 h 792001"/>
                <a:gd name="connsiteX4" fmla="*/ 544501 w 544501"/>
                <a:gd name="connsiteY4" fmla="*/ 161050 h 792001"/>
                <a:gd name="connsiteX5" fmla="*/ 544501 w 544501"/>
                <a:gd name="connsiteY5" fmla="*/ 648222 h 792001"/>
                <a:gd name="connsiteX6" fmla="*/ 514081 w 544501"/>
                <a:gd name="connsiteY6" fmla="*/ 692041 h 792001"/>
                <a:gd name="connsiteX7" fmla="*/ 405372 w 544501"/>
                <a:gd name="connsiteY7" fmla="*/ 779146 h 792001"/>
                <a:gd name="connsiteX8" fmla="*/ 370527 w 544501"/>
                <a:gd name="connsiteY8" fmla="*/ 792001 h 792001"/>
                <a:gd name="connsiteX9" fmla="*/ 173973 w 544501"/>
                <a:gd name="connsiteY9" fmla="*/ 792001 h 792001"/>
                <a:gd name="connsiteX10" fmla="*/ 139128 w 544501"/>
                <a:gd name="connsiteY10" fmla="*/ 779146 h 792001"/>
                <a:gd name="connsiteX11" fmla="*/ 30420 w 544501"/>
                <a:gd name="connsiteY11" fmla="*/ 692041 h 792001"/>
                <a:gd name="connsiteX12" fmla="*/ 0 w 544501"/>
                <a:gd name="connsiteY12" fmla="*/ 648224 h 792001"/>
                <a:gd name="connsiteX13" fmla="*/ 0 w 544501"/>
                <a:gd name="connsiteY13" fmla="*/ 161049 h 792001"/>
                <a:gd name="connsiteX14" fmla="*/ 30420 w 544501"/>
                <a:gd name="connsiteY14" fmla="*/ 117232 h 792001"/>
                <a:gd name="connsiteX15" fmla="*/ 203325 w 544501"/>
                <a:gd name="connsiteY15" fmla="*/ 6443 h 7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501" h="792001">
                  <a:moveTo>
                    <a:pt x="257101" y="0"/>
                  </a:moveTo>
                  <a:lnTo>
                    <a:pt x="287399" y="0"/>
                  </a:lnTo>
                  <a:lnTo>
                    <a:pt x="341175" y="6443"/>
                  </a:lnTo>
                  <a:cubicBezTo>
                    <a:pt x="407965" y="22686"/>
                    <a:pt x="467663" y="62067"/>
                    <a:pt x="514081" y="117232"/>
                  </a:cubicBezTo>
                  <a:lnTo>
                    <a:pt x="544501" y="161050"/>
                  </a:lnTo>
                  <a:lnTo>
                    <a:pt x="544501" y="648222"/>
                  </a:lnTo>
                  <a:lnTo>
                    <a:pt x="514081" y="692041"/>
                  </a:lnTo>
                  <a:cubicBezTo>
                    <a:pt x="483136" y="728817"/>
                    <a:pt x="446288" y="758579"/>
                    <a:pt x="405372" y="779146"/>
                  </a:cubicBezTo>
                  <a:lnTo>
                    <a:pt x="370527" y="792001"/>
                  </a:lnTo>
                  <a:lnTo>
                    <a:pt x="173973" y="792001"/>
                  </a:lnTo>
                  <a:lnTo>
                    <a:pt x="139128" y="779146"/>
                  </a:lnTo>
                  <a:cubicBezTo>
                    <a:pt x="98212" y="758579"/>
                    <a:pt x="61365" y="728817"/>
                    <a:pt x="30420" y="692041"/>
                  </a:cubicBezTo>
                  <a:lnTo>
                    <a:pt x="0" y="648224"/>
                  </a:lnTo>
                  <a:lnTo>
                    <a:pt x="0" y="161049"/>
                  </a:lnTo>
                  <a:lnTo>
                    <a:pt x="30420" y="117232"/>
                  </a:lnTo>
                  <a:cubicBezTo>
                    <a:pt x="76837" y="62067"/>
                    <a:pt x="136535" y="22686"/>
                    <a:pt x="203325" y="6443"/>
                  </a:cubicBezTo>
                  <a:close/>
                </a:path>
              </a:pathLst>
            </a:custGeom>
          </p:spPr>
        </p:pic>
      </p:grpSp>
      <p:sp>
        <p:nvSpPr>
          <p:cNvPr id="39" name="Google Shape;160;p25">
            <a:extLst>
              <a:ext uri="{FF2B5EF4-FFF2-40B4-BE49-F238E27FC236}">
                <a16:creationId xmlns:a16="http://schemas.microsoft.com/office/drawing/2014/main" id="{0177C23F-0082-40B6-80D4-19EE8CF39008}"/>
              </a:ext>
            </a:extLst>
          </p:cNvPr>
          <p:cNvSpPr txBox="1"/>
          <p:nvPr/>
        </p:nvSpPr>
        <p:spPr>
          <a:xfrm>
            <a:off x="2465177" y="8912925"/>
            <a:ext cx="13575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lang="en-US" altLang="zh-CN" sz="800" b="1" dirty="0" err="1">
                <a:solidFill>
                  <a:srgbClr val="FFFFFF"/>
                </a:solidFill>
              </a:rPr>
              <a:t>Hongsheng</a:t>
            </a:r>
            <a:r>
              <a:rPr lang="en-US" altLang="zh-CN" sz="800" b="1" dirty="0">
                <a:solidFill>
                  <a:srgbClr val="FFFFFF"/>
                </a:solidFill>
              </a:rPr>
              <a:t> Wang</a:t>
            </a:r>
          </a:p>
          <a:p>
            <a:pPr algn="ctr">
              <a:lnSpc>
                <a:spcPct val="115000"/>
              </a:lnSpc>
              <a:defRPr/>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endParaRPr kumimoji="0" lang="zh-CN" altLang="en-US"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3" name="Google Shape;133;p25"/>
          <p:cNvSpPr/>
          <p:nvPr/>
        </p:nvSpPr>
        <p:spPr>
          <a:xfrm>
            <a:off x="346710" y="891187"/>
            <a:ext cx="2957986" cy="355217"/>
          </a:xfrm>
          <a:prstGeom prst="rect">
            <a:avLst/>
          </a:prstGeom>
          <a:noFill/>
          <a:ln>
            <a:noFill/>
          </a:ln>
        </p:spPr>
        <p:txBody>
          <a:bodyPr spcFirstLastPara="1" wrap="square" lIns="86550" tIns="43250" rIns="86550" bIns="43250" anchor="ctr" anchorCtr="0">
            <a:noAutofit/>
          </a:bodyPr>
          <a:lstStyle/>
          <a:p>
            <a:pPr algn="ct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RNA</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甲基化修饰的检测、功能与调控</a:t>
            </a:r>
          </a:p>
        </p:txBody>
      </p:sp>
      <p:sp>
        <p:nvSpPr>
          <p:cNvPr id="10" name="TextBox 9"/>
          <p:cNvSpPr txBox="1"/>
          <p:nvPr/>
        </p:nvSpPr>
        <p:spPr>
          <a:xfrm>
            <a:off x="27187" y="3760920"/>
            <a:ext cx="3538855" cy="1969770"/>
          </a:xfrm>
          <a:prstGeom prst="rect">
            <a:avLst/>
          </a:prstGeom>
          <a:noFill/>
        </p:spPr>
        <p:txBody>
          <a:bodyPr wrap="square">
            <a:noAutofit/>
          </a:bodyPr>
          <a:lstStyle/>
          <a:p>
            <a:r>
              <a:rPr lang="zh-CN" altLang="en-US" sz="1000" b="1" dirty="0">
                <a:solidFill>
                  <a:schemeClr val="lt1"/>
                </a:solidFill>
                <a:effectLst>
                  <a:outerShdw blurRad="373812" dist="38100" algn="l" rotWithShape="0">
                    <a:prstClr val="black"/>
                  </a:outerShdw>
                </a:effectLst>
                <a:latin typeface="Calibri" panose="020F0502020204030204"/>
                <a:ea typeface="SimHei" pitchFamily="49" charset="-122"/>
                <a:cs typeface="Calibri" panose="020F0502020204030204"/>
              </a:rPr>
              <a:t>摘要</a:t>
            </a:r>
            <a:r>
              <a:rPr lang="zh-CN" altLang="en-US" sz="1000" dirty="0">
                <a:solidFill>
                  <a:schemeClr val="bg1"/>
                </a:solidFill>
                <a:latin typeface="SimHei" pitchFamily="49" charset="-122"/>
                <a:ea typeface="SimHei" pitchFamily="49" charset="-122"/>
              </a:rPr>
              <a:t>：</a:t>
            </a:r>
          </a:p>
          <a:p>
            <a:pPr algn="just"/>
            <a:r>
              <a:rPr lang="zh-CN" altLang="en-US" sz="1000" dirty="0">
                <a:solidFill>
                  <a:schemeClr val="bg1"/>
                </a:solidFill>
                <a:latin typeface="Microsoft YaHei UI" panose="020B0503020204020204" pitchFamily="34" charset="-122"/>
                <a:ea typeface="Microsoft YaHei UI" panose="020B0503020204020204" pitchFamily="34" charset="-122"/>
              </a:rPr>
              <a:t>贾桂芳，北京大学化学与分子工程学院研究员、博士生导师，北大清华生命联合中心（</a:t>
            </a:r>
            <a:r>
              <a:rPr lang="en-US" altLang="zh-CN" sz="1000" dirty="0">
                <a:solidFill>
                  <a:schemeClr val="bg1"/>
                </a:solidFill>
                <a:latin typeface="Microsoft YaHei UI" panose="020B0503020204020204" pitchFamily="34" charset="-122"/>
                <a:ea typeface="Microsoft YaHei UI" panose="020B0503020204020204" pitchFamily="34" charset="-122"/>
              </a:rPr>
              <a:t>CLS</a:t>
            </a:r>
            <a:r>
              <a:rPr lang="zh-CN" altLang="en-US" sz="1000" dirty="0">
                <a:solidFill>
                  <a:schemeClr val="bg1"/>
                </a:solidFill>
                <a:latin typeface="Microsoft YaHei UI" panose="020B0503020204020204" pitchFamily="34" charset="-122"/>
                <a:ea typeface="Microsoft YaHei UI" panose="020B0503020204020204" pitchFamily="34" charset="-122"/>
              </a:rPr>
              <a:t>）和北京核糖核酸研究中心</a:t>
            </a:r>
            <a:r>
              <a:rPr lang="en-US" altLang="zh-CN" sz="1000" dirty="0">
                <a:solidFill>
                  <a:schemeClr val="bg1"/>
                </a:solidFill>
                <a:latin typeface="Microsoft YaHei UI" panose="020B0503020204020204" pitchFamily="34" charset="-122"/>
                <a:ea typeface="Microsoft YaHei UI" panose="020B0503020204020204" pitchFamily="34" charset="-122"/>
              </a:rPr>
              <a:t>PI</a:t>
            </a:r>
            <a:r>
              <a:rPr lang="zh-CN" altLang="en-US" sz="1000" dirty="0">
                <a:solidFill>
                  <a:schemeClr val="bg1"/>
                </a:solidFill>
                <a:latin typeface="Microsoft YaHei UI" panose="020B0503020204020204" pitchFamily="34" charset="-122"/>
                <a:ea typeface="Microsoft YaHei UI" panose="020B0503020204020204" pitchFamily="34" charset="-122"/>
              </a:rPr>
              <a:t>。中国农业大学获得化学学士（</a:t>
            </a:r>
            <a:r>
              <a:rPr lang="en-US" altLang="zh-CN" sz="1000" dirty="0">
                <a:solidFill>
                  <a:schemeClr val="bg1"/>
                </a:solidFill>
                <a:latin typeface="Microsoft YaHei UI" panose="020B0503020204020204" pitchFamily="34" charset="-122"/>
                <a:ea typeface="Microsoft YaHei UI" panose="020B0503020204020204" pitchFamily="34" charset="-122"/>
              </a:rPr>
              <a:t>2012</a:t>
            </a:r>
            <a:r>
              <a:rPr lang="zh-CN" altLang="en-US" sz="1000" dirty="0">
                <a:solidFill>
                  <a:schemeClr val="bg1"/>
                </a:solidFill>
                <a:latin typeface="Microsoft YaHei UI" panose="020B0503020204020204" pitchFamily="34" charset="-122"/>
                <a:ea typeface="Microsoft YaHei UI" panose="020B0503020204020204" pitchFamily="34" charset="-122"/>
              </a:rPr>
              <a:t>）和农药学博士学位（</a:t>
            </a:r>
            <a:r>
              <a:rPr lang="en-US" altLang="zh-CN" sz="1000" dirty="0">
                <a:solidFill>
                  <a:schemeClr val="bg1"/>
                </a:solidFill>
                <a:latin typeface="Microsoft YaHei UI" panose="020B0503020204020204" pitchFamily="34" charset="-122"/>
                <a:ea typeface="Microsoft YaHei UI" panose="020B0503020204020204" pitchFamily="34" charset="-122"/>
              </a:rPr>
              <a:t>2009</a:t>
            </a:r>
            <a:r>
              <a:rPr lang="zh-CN" altLang="en-US" sz="1000" dirty="0">
                <a:solidFill>
                  <a:schemeClr val="bg1"/>
                </a:solidFill>
                <a:latin typeface="Microsoft YaHei UI" panose="020B0503020204020204" pitchFamily="34" charset="-122"/>
                <a:ea typeface="Microsoft YaHei UI" panose="020B0503020204020204" pitchFamily="34" charset="-122"/>
              </a:rPr>
              <a:t>），</a:t>
            </a:r>
            <a:r>
              <a:rPr lang="en-US" altLang="zh-CN" sz="1000" dirty="0">
                <a:solidFill>
                  <a:schemeClr val="bg1"/>
                </a:solidFill>
                <a:latin typeface="Microsoft YaHei UI" panose="020B0503020204020204" pitchFamily="34" charset="-122"/>
                <a:ea typeface="Microsoft YaHei UI" panose="020B0503020204020204" pitchFamily="34" charset="-122"/>
              </a:rPr>
              <a:t>2007-2012</a:t>
            </a:r>
            <a:r>
              <a:rPr lang="zh-CN" altLang="en-US" sz="1000" dirty="0">
                <a:solidFill>
                  <a:schemeClr val="bg1"/>
                </a:solidFill>
                <a:latin typeface="Microsoft YaHei UI" panose="020B0503020204020204" pitchFamily="34" charset="-122"/>
                <a:ea typeface="Microsoft YaHei UI" panose="020B0503020204020204" pitchFamily="34" charset="-122"/>
              </a:rPr>
              <a:t>年在芝加哥大学化学系先后做联合培养研究生和博士后。贾桂芳课题组长期聚焦“植物</a:t>
            </a:r>
            <a:r>
              <a:rPr lang="en-US" altLang="zh-CN" sz="1000" dirty="0">
                <a:solidFill>
                  <a:schemeClr val="bg1"/>
                </a:solidFill>
                <a:latin typeface="Microsoft YaHei UI" panose="020B0503020204020204" pitchFamily="34" charset="-122"/>
                <a:ea typeface="Microsoft YaHei UI" panose="020B0503020204020204" pitchFamily="34" charset="-122"/>
              </a:rPr>
              <a:t>RNA</a:t>
            </a:r>
            <a:r>
              <a:rPr lang="zh-CN" altLang="en-US" sz="1000" dirty="0">
                <a:solidFill>
                  <a:schemeClr val="bg1"/>
                </a:solidFill>
                <a:latin typeface="Microsoft YaHei UI" panose="020B0503020204020204" pitchFamily="34" charset="-122"/>
                <a:ea typeface="Microsoft YaHei UI" panose="020B0503020204020204" pitchFamily="34" charset="-122"/>
              </a:rPr>
              <a:t>表观遗传学”，率先探索</a:t>
            </a:r>
            <a:r>
              <a:rPr lang="en-US" altLang="zh-CN" sz="1000" dirty="0">
                <a:solidFill>
                  <a:schemeClr val="bg1"/>
                </a:solidFill>
                <a:latin typeface="Microsoft YaHei UI" panose="020B0503020204020204" pitchFamily="34" charset="-122"/>
                <a:ea typeface="Microsoft YaHei UI" panose="020B0503020204020204" pitchFamily="34" charset="-122"/>
              </a:rPr>
              <a:t>RNA</a:t>
            </a:r>
            <a:r>
              <a:rPr lang="zh-CN" altLang="en-US" sz="1000" dirty="0">
                <a:solidFill>
                  <a:schemeClr val="bg1"/>
                </a:solidFill>
                <a:latin typeface="Microsoft YaHei UI" panose="020B0503020204020204" pitchFamily="34" charset="-122"/>
                <a:ea typeface="Microsoft YaHei UI" panose="020B0503020204020204" pitchFamily="34" charset="-122"/>
              </a:rPr>
              <a:t>化学修饰对作物育种的应用，推动植物</a:t>
            </a:r>
            <a:r>
              <a:rPr lang="en-US" altLang="zh-CN" sz="1000" dirty="0">
                <a:solidFill>
                  <a:schemeClr val="bg1"/>
                </a:solidFill>
                <a:latin typeface="Microsoft YaHei UI" panose="020B0503020204020204" pitchFamily="34" charset="-122"/>
                <a:ea typeface="Microsoft YaHei UI" panose="020B0503020204020204" pitchFamily="34" charset="-122"/>
              </a:rPr>
              <a:t>RNA</a:t>
            </a:r>
            <a:r>
              <a:rPr lang="zh-CN" altLang="en-US" sz="1000" dirty="0">
                <a:solidFill>
                  <a:schemeClr val="bg1"/>
                </a:solidFill>
                <a:latin typeface="Microsoft YaHei UI" panose="020B0503020204020204" pitchFamily="34" charset="-122"/>
                <a:ea typeface="Microsoft YaHei UI" panose="020B0503020204020204" pitchFamily="34" charset="-122"/>
              </a:rPr>
              <a:t>化学修饰领域研究。研究成果发表在</a:t>
            </a:r>
            <a:r>
              <a:rPr lang="en-US" altLang="zh-CN" sz="1000" dirty="0">
                <a:solidFill>
                  <a:schemeClr val="bg1"/>
                </a:solidFill>
                <a:latin typeface="Microsoft YaHei UI" panose="020B0503020204020204" pitchFamily="34" charset="-122"/>
                <a:ea typeface="Microsoft YaHei UI" panose="020B0503020204020204" pitchFamily="34" charset="-122"/>
              </a:rPr>
              <a:t>Nature Biotechnology</a:t>
            </a:r>
            <a:r>
              <a:rPr lang="zh-CN" altLang="en-US" sz="1000" dirty="0">
                <a:solidFill>
                  <a:schemeClr val="bg1"/>
                </a:solidFill>
                <a:latin typeface="Microsoft YaHei UI" panose="020B0503020204020204" pitchFamily="34" charset="-122"/>
                <a:ea typeface="Microsoft YaHei UI" panose="020B0503020204020204" pitchFamily="34" charset="-122"/>
              </a:rPr>
              <a:t>、</a:t>
            </a:r>
            <a:r>
              <a:rPr lang="en-US" altLang="zh-CN" sz="1000" dirty="0">
                <a:solidFill>
                  <a:schemeClr val="bg1"/>
                </a:solidFill>
                <a:latin typeface="Microsoft YaHei UI" panose="020B0503020204020204" pitchFamily="34" charset="-122"/>
                <a:ea typeface="Microsoft YaHei UI" panose="020B0503020204020204" pitchFamily="34" charset="-122"/>
              </a:rPr>
              <a:t>Nature Chemical Biology</a:t>
            </a:r>
            <a:r>
              <a:rPr lang="zh-CN" altLang="en-US" sz="1000" dirty="0">
                <a:solidFill>
                  <a:schemeClr val="bg1"/>
                </a:solidFill>
                <a:latin typeface="Microsoft YaHei UI" panose="020B0503020204020204" pitchFamily="34" charset="-122"/>
                <a:ea typeface="Microsoft YaHei UI" panose="020B0503020204020204" pitchFamily="34" charset="-122"/>
              </a:rPr>
              <a:t>、</a:t>
            </a:r>
            <a:r>
              <a:rPr lang="en-US" altLang="zh-CN" sz="1000" dirty="0">
                <a:solidFill>
                  <a:schemeClr val="bg1"/>
                </a:solidFill>
                <a:latin typeface="Microsoft YaHei UI" panose="020B0503020204020204" pitchFamily="34" charset="-122"/>
                <a:ea typeface="Microsoft YaHei UI" panose="020B0503020204020204" pitchFamily="34" charset="-122"/>
              </a:rPr>
              <a:t>Nature Communications</a:t>
            </a:r>
            <a:r>
              <a:rPr lang="zh-CN" altLang="en-US" sz="1000" dirty="0">
                <a:solidFill>
                  <a:schemeClr val="bg1"/>
                </a:solidFill>
                <a:latin typeface="Microsoft YaHei UI" panose="020B0503020204020204" pitchFamily="34" charset="-122"/>
                <a:ea typeface="Microsoft YaHei UI" panose="020B0503020204020204" pitchFamily="34" charset="-122"/>
              </a:rPr>
              <a:t>、</a:t>
            </a:r>
            <a:r>
              <a:rPr lang="en-US" altLang="zh-CN" sz="1000" dirty="0">
                <a:solidFill>
                  <a:schemeClr val="bg1"/>
                </a:solidFill>
                <a:latin typeface="Microsoft YaHei UI" panose="020B0503020204020204" pitchFamily="34" charset="-122"/>
                <a:ea typeface="Microsoft YaHei UI" panose="020B0503020204020204" pitchFamily="34" charset="-122"/>
              </a:rPr>
              <a:t>PNAS</a:t>
            </a:r>
            <a:r>
              <a:rPr lang="zh-CN" altLang="en-US" sz="1000" dirty="0">
                <a:solidFill>
                  <a:schemeClr val="bg1"/>
                </a:solidFill>
                <a:latin typeface="Microsoft YaHei UI" panose="020B0503020204020204" pitchFamily="34" charset="-122"/>
                <a:ea typeface="Microsoft YaHei UI" panose="020B0503020204020204" pitchFamily="34" charset="-122"/>
              </a:rPr>
              <a:t>、</a:t>
            </a:r>
            <a:r>
              <a:rPr lang="en-US" altLang="zh-CN" sz="1000" dirty="0">
                <a:solidFill>
                  <a:schemeClr val="bg1"/>
                </a:solidFill>
                <a:latin typeface="Microsoft YaHei UI" panose="020B0503020204020204" pitchFamily="34" charset="-122"/>
                <a:ea typeface="Microsoft YaHei UI" panose="020B0503020204020204" pitchFamily="34" charset="-122"/>
              </a:rPr>
              <a:t>Plant Cell</a:t>
            </a:r>
            <a:r>
              <a:rPr lang="zh-CN" altLang="en-US" sz="1000" dirty="0">
                <a:solidFill>
                  <a:schemeClr val="bg1"/>
                </a:solidFill>
                <a:latin typeface="Microsoft YaHei UI" panose="020B0503020204020204" pitchFamily="34" charset="-122"/>
                <a:ea typeface="Microsoft YaHei UI" panose="020B0503020204020204" pitchFamily="34" charset="-122"/>
              </a:rPr>
              <a:t>、</a:t>
            </a:r>
            <a:r>
              <a:rPr lang="en-US" altLang="zh-CN" sz="1000" dirty="0">
                <a:solidFill>
                  <a:schemeClr val="bg1"/>
                </a:solidFill>
                <a:latin typeface="Microsoft YaHei UI" panose="020B0503020204020204" pitchFamily="34" charset="-122"/>
                <a:ea typeface="Microsoft YaHei UI" panose="020B0503020204020204" pitchFamily="34" charset="-122"/>
              </a:rPr>
              <a:t>Molecular Plant</a:t>
            </a:r>
            <a:r>
              <a:rPr lang="zh-CN" altLang="en-US" sz="1000" dirty="0">
                <a:solidFill>
                  <a:schemeClr val="bg1"/>
                </a:solidFill>
                <a:latin typeface="Microsoft YaHei UI" panose="020B0503020204020204" pitchFamily="34" charset="-122"/>
                <a:ea typeface="Microsoft YaHei UI" panose="020B0503020204020204" pitchFamily="34" charset="-122"/>
              </a:rPr>
              <a:t>等国际重要杂志期刊。在</a:t>
            </a:r>
            <a:r>
              <a:rPr lang="en-US" altLang="zh-CN" sz="1000" dirty="0">
                <a:solidFill>
                  <a:schemeClr val="bg1"/>
                </a:solidFill>
                <a:latin typeface="Microsoft YaHei UI" panose="020B0503020204020204" pitchFamily="34" charset="-122"/>
                <a:ea typeface="Microsoft YaHei UI" panose="020B0503020204020204" pitchFamily="34" charset="-122"/>
              </a:rPr>
              <a:t>《RSC Chemical Biology》</a:t>
            </a:r>
            <a:r>
              <a:rPr lang="zh-CN" altLang="en-US" sz="1000" dirty="0">
                <a:solidFill>
                  <a:schemeClr val="bg1"/>
                </a:solidFill>
                <a:latin typeface="Microsoft YaHei UI" panose="020B0503020204020204" pitchFamily="34" charset="-122"/>
                <a:ea typeface="Microsoft YaHei UI" panose="020B0503020204020204" pitchFamily="34" charset="-122"/>
              </a:rPr>
              <a:t>和</a:t>
            </a:r>
            <a:r>
              <a:rPr lang="en-US" altLang="zh-CN" sz="1000" dirty="0">
                <a:solidFill>
                  <a:schemeClr val="bg1"/>
                </a:solidFill>
                <a:latin typeface="Microsoft YaHei UI" panose="020B0503020204020204" pitchFamily="34" charset="-122"/>
                <a:ea typeface="Microsoft YaHei UI" panose="020B0503020204020204" pitchFamily="34" charset="-122"/>
              </a:rPr>
              <a:t>《</a:t>
            </a:r>
            <a:r>
              <a:rPr lang="en-US" altLang="zh-CN" sz="1000" dirty="0" err="1">
                <a:solidFill>
                  <a:schemeClr val="bg1"/>
                </a:solidFill>
                <a:latin typeface="Microsoft YaHei UI" panose="020B0503020204020204" pitchFamily="34" charset="-122"/>
                <a:ea typeface="Microsoft YaHei UI" panose="020B0503020204020204" pitchFamily="34" charset="-122"/>
              </a:rPr>
              <a:t>ChemBioChem</a:t>
            </a:r>
            <a:r>
              <a:rPr lang="en-US" altLang="zh-CN" sz="1000" dirty="0">
                <a:solidFill>
                  <a:schemeClr val="bg1"/>
                </a:solidFill>
                <a:latin typeface="Microsoft YaHei UI" panose="020B0503020204020204" pitchFamily="34" charset="-122"/>
                <a:ea typeface="Microsoft YaHei UI" panose="020B0503020204020204" pitchFamily="34" charset="-122"/>
              </a:rPr>
              <a:t>》</a:t>
            </a:r>
            <a:r>
              <a:rPr lang="zh-CN" altLang="en-US" sz="1000" dirty="0">
                <a:solidFill>
                  <a:schemeClr val="bg1"/>
                </a:solidFill>
                <a:latin typeface="Microsoft YaHei UI" panose="020B0503020204020204" pitchFamily="34" charset="-122"/>
                <a:ea typeface="Microsoft YaHei UI" panose="020B0503020204020204" pitchFamily="34" charset="-122"/>
              </a:rPr>
              <a:t>担任顾问编委。荣获第十九届中国青年女科学家奖（</a:t>
            </a:r>
            <a:r>
              <a:rPr lang="en-US" altLang="zh-CN" sz="1000" dirty="0">
                <a:solidFill>
                  <a:schemeClr val="bg1"/>
                </a:solidFill>
                <a:latin typeface="Microsoft YaHei UI" panose="020B0503020204020204" pitchFamily="34" charset="-122"/>
                <a:ea typeface="Microsoft YaHei UI" panose="020B0503020204020204" pitchFamily="34" charset="-122"/>
              </a:rPr>
              <a:t>2023</a:t>
            </a:r>
            <a:r>
              <a:rPr lang="zh-CN" altLang="en-US" sz="1000" dirty="0">
                <a:solidFill>
                  <a:schemeClr val="bg1"/>
                </a:solidFill>
                <a:latin typeface="Microsoft YaHei UI" panose="020B0503020204020204" pitchFamily="34" charset="-122"/>
                <a:ea typeface="Microsoft YaHei UI" panose="020B0503020204020204" pitchFamily="34" charset="-122"/>
              </a:rPr>
              <a:t>）、国家杰出青年科学基金（</a:t>
            </a:r>
            <a:r>
              <a:rPr lang="en-US" altLang="zh-CN" sz="1000" dirty="0">
                <a:solidFill>
                  <a:schemeClr val="bg1"/>
                </a:solidFill>
                <a:latin typeface="Microsoft YaHei UI" panose="020B0503020204020204" pitchFamily="34" charset="-122"/>
                <a:ea typeface="Microsoft YaHei UI" panose="020B0503020204020204" pitchFamily="34" charset="-122"/>
              </a:rPr>
              <a:t>2022</a:t>
            </a:r>
            <a:r>
              <a:rPr lang="zh-CN" altLang="en-US" sz="1000" dirty="0">
                <a:solidFill>
                  <a:schemeClr val="bg1"/>
                </a:solidFill>
                <a:latin typeface="Microsoft YaHei UI" panose="020B0503020204020204" pitchFamily="34" charset="-122"/>
                <a:ea typeface="Microsoft YaHei UI" panose="020B0503020204020204" pitchFamily="34" charset="-122"/>
              </a:rPr>
              <a:t>）和国家优秀青年科学基金（</a:t>
            </a:r>
            <a:r>
              <a:rPr lang="en-US" altLang="zh-CN" sz="1000" dirty="0">
                <a:solidFill>
                  <a:schemeClr val="bg1"/>
                </a:solidFill>
                <a:latin typeface="Microsoft YaHei UI" panose="020B0503020204020204" pitchFamily="34" charset="-122"/>
                <a:ea typeface="Microsoft YaHei UI" panose="020B0503020204020204" pitchFamily="34" charset="-122"/>
              </a:rPr>
              <a:t>2018</a:t>
            </a:r>
            <a:r>
              <a:rPr lang="zh-CN" altLang="en-US" sz="1000" dirty="0">
                <a:solidFill>
                  <a:schemeClr val="bg1"/>
                </a:solidFill>
                <a:latin typeface="Microsoft YaHei UI" panose="020B0503020204020204" pitchFamily="34" charset="-122"/>
                <a:ea typeface="Microsoft YaHei UI" panose="020B0503020204020204" pitchFamily="34" charset="-122"/>
              </a:rPr>
              <a:t>）。</a:t>
            </a:r>
            <a:endParaRPr sz="1000" dirty="0">
              <a:solidFill>
                <a:schemeClr val="bg1"/>
              </a:solidFill>
              <a:latin typeface="Microsoft YaHei UI" panose="020B0503020204020204" pitchFamily="34" charset="-122"/>
              <a:ea typeface="Microsoft YaHei UI" panose="020B0503020204020204" pitchFamily="34" charset="-122"/>
            </a:endParaRPr>
          </a:p>
        </p:txBody>
      </p:sp>
      <p:sp>
        <p:nvSpPr>
          <p:cNvPr id="53" name="Google Shape;143;p25"/>
          <p:cNvSpPr/>
          <p:nvPr/>
        </p:nvSpPr>
        <p:spPr>
          <a:xfrm>
            <a:off x="911104" y="647121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4" name="Google Shape;142;p25"/>
          <p:cNvSpPr/>
          <p:nvPr/>
        </p:nvSpPr>
        <p:spPr>
          <a:xfrm>
            <a:off x="-453415" y="925048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700" b="1" dirty="0">
                <a:solidFill>
                  <a:schemeClr val="lt1"/>
                </a:solidFill>
                <a:effectLst>
                  <a:outerShdw blurRad="373812" dist="38100" algn="l" rotWithShape="0">
                    <a:prstClr val="black"/>
                  </a:outerShdw>
                </a:effectLst>
                <a:latin typeface="Calibri" panose="020F0502020204030204"/>
                <a:cs typeface="Calibri" panose="020F0502020204030204"/>
              </a:rPr>
              <a:t>赞助商</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55" name="Google Shape;139;p25"/>
          <p:cNvPicPr preferRelativeResize="0">
            <a:picLocks noChangeAspect="1"/>
          </p:cNvPicPr>
          <p:nvPr/>
        </p:nvPicPr>
        <p:blipFill rotWithShape="1">
          <a:blip r:embed="rId3"/>
          <a:srcRect/>
          <a:stretch>
            <a:fillRect/>
          </a:stretch>
        </p:blipFill>
        <p:spPr>
          <a:xfrm>
            <a:off x="281" y="9592332"/>
            <a:ext cx="397269" cy="396000"/>
          </a:xfrm>
          <a:prstGeom prst="ellipse">
            <a:avLst/>
          </a:prstGeom>
          <a:noFill/>
          <a:ln>
            <a:noFill/>
          </a:ln>
        </p:spPr>
      </p:pic>
      <p:sp>
        <p:nvSpPr>
          <p:cNvPr id="12" name="Google Shape;157;p25">
            <a:extLst>
              <a:ext uri="{FF2B5EF4-FFF2-40B4-BE49-F238E27FC236}">
                <a16:creationId xmlns:a16="http://schemas.microsoft.com/office/drawing/2014/main" id="{C7E50F47-707E-C67E-FFF9-034D2F9952C2}"/>
              </a:ext>
            </a:extLst>
          </p:cNvPr>
          <p:cNvSpPr txBox="1"/>
          <p:nvPr/>
        </p:nvSpPr>
        <p:spPr>
          <a:xfrm>
            <a:off x="1199441" y="7465413"/>
            <a:ext cx="1357500" cy="4146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主持人：王金凯</a:t>
            </a:r>
            <a:endParaRPr lang="zh-CN" altLang="en-US" sz="800"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lang="en-US" altLang="zh-CN" sz="500" i="1" dirty="0">
              <a:solidFill>
                <a:schemeClr val="bg1"/>
              </a:solidFill>
            </a:endParaRPr>
          </a:p>
        </p:txBody>
      </p:sp>
      <p:grpSp>
        <p:nvGrpSpPr>
          <p:cNvPr id="15" name="Group 14">
            <a:extLst>
              <a:ext uri="{FF2B5EF4-FFF2-40B4-BE49-F238E27FC236}">
                <a16:creationId xmlns:a16="http://schemas.microsoft.com/office/drawing/2014/main" id="{3E86F5CD-800A-6FC4-2B6F-F9676F130018}"/>
              </a:ext>
            </a:extLst>
          </p:cNvPr>
          <p:cNvGrpSpPr/>
          <p:nvPr/>
        </p:nvGrpSpPr>
        <p:grpSpPr>
          <a:xfrm>
            <a:off x="-132720" y="8827743"/>
            <a:ext cx="2899608" cy="503184"/>
            <a:chOff x="938887" y="8327852"/>
            <a:chExt cx="2899608" cy="503184"/>
          </a:xfrm>
        </p:grpSpPr>
        <p:sp>
          <p:nvSpPr>
            <p:cNvPr id="16" name="Google Shape;159;p25">
              <a:extLst>
                <a:ext uri="{FF2B5EF4-FFF2-40B4-BE49-F238E27FC236}">
                  <a16:creationId xmlns:a16="http://schemas.microsoft.com/office/drawing/2014/main" id="{A697E188-778C-8A82-BD5E-52ED207C069F}"/>
                </a:ext>
              </a:extLst>
            </p:cNvPr>
            <p:cNvSpPr txBox="1"/>
            <p:nvPr/>
          </p:nvSpPr>
          <p:spPr>
            <a:xfrm>
              <a:off x="938887" y="835494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黄林</a:t>
              </a:r>
              <a:endParaRPr lang="en-US" sz="800" b="1" dirty="0">
                <a:solidFill>
                  <a:schemeClr val="bg1"/>
                </a:solidFill>
              </a:endParaRPr>
            </a:p>
            <a:p>
              <a:pPr marL="0" lvl="0" indent="0" algn="ctr" rtl="0">
                <a:lnSpc>
                  <a:spcPct val="115000"/>
                </a:lnSpc>
                <a:spcBef>
                  <a:spcPts val="0"/>
                </a:spcBef>
                <a:spcAft>
                  <a:spcPts val="0"/>
                </a:spcAft>
                <a:buNone/>
              </a:pPr>
              <a:r>
                <a:rPr lang="zh-CN" altLang="en-US" sz="500" dirty="0">
                  <a:solidFill>
                    <a:schemeClr val="bg1"/>
                  </a:solidFill>
                </a:rPr>
                <a:t>中山大学</a:t>
              </a:r>
              <a:endParaRPr lang="en-US" sz="900" dirty="0">
                <a:solidFill>
                  <a:schemeClr val="bg1"/>
                </a:solidFill>
              </a:endParaRPr>
            </a:p>
          </p:txBody>
        </p:sp>
        <p:sp>
          <p:nvSpPr>
            <p:cNvPr id="17" name="Google Shape;160;p25">
              <a:extLst>
                <a:ext uri="{FF2B5EF4-FFF2-40B4-BE49-F238E27FC236}">
                  <a16:creationId xmlns:a16="http://schemas.microsoft.com/office/drawing/2014/main" id="{160E869A-D350-AA3A-5D9A-1FA88D8E4122}"/>
                </a:ext>
              </a:extLst>
            </p:cNvPr>
            <p:cNvSpPr txBox="1"/>
            <p:nvPr/>
          </p:nvSpPr>
          <p:spPr>
            <a:xfrm>
              <a:off x="1854811" y="833057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杨建华</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sz="500" i="1" dirty="0">
                <a:solidFill>
                  <a:schemeClr val="bg1"/>
                </a:solidFill>
              </a:endParaRPr>
            </a:p>
          </p:txBody>
        </p:sp>
        <p:sp>
          <p:nvSpPr>
            <p:cNvPr id="18" name="Google Shape;160;p25">
              <a:extLst>
                <a:ext uri="{FF2B5EF4-FFF2-40B4-BE49-F238E27FC236}">
                  <a16:creationId xmlns:a16="http://schemas.microsoft.com/office/drawing/2014/main" id="{E2B0A2D4-F4DE-11B8-F6AB-FE33D3B44826}"/>
                </a:ext>
              </a:extLst>
            </p:cNvPr>
            <p:cNvSpPr txBox="1"/>
            <p:nvPr/>
          </p:nvSpPr>
          <p:spPr>
            <a:xfrm>
              <a:off x="2802895" y="8327852"/>
              <a:ext cx="10356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zh-CN" altLang="en-US"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苗智超</a:t>
              </a:r>
              <a:endParaRPr kumimoji="0" lang="zh-CN" altLang="en-US" sz="800" b="0"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zh-CN" altLang="en-US"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广州实验室</a:t>
              </a:r>
              <a:endParaRPr kumimoji="0" lang="en-US" altLang="zh-CN"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zh-CN" altLang="en-US"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广州医科大学</a:t>
              </a:r>
            </a:p>
          </p:txBody>
        </p:sp>
      </p:grpSp>
      <p:grpSp>
        <p:nvGrpSpPr>
          <p:cNvPr id="22" name="Group 21">
            <a:extLst>
              <a:ext uri="{FF2B5EF4-FFF2-40B4-BE49-F238E27FC236}">
                <a16:creationId xmlns:a16="http://schemas.microsoft.com/office/drawing/2014/main" id="{641E71FC-40BC-737B-2DE4-8679449E59DA}"/>
              </a:ext>
            </a:extLst>
          </p:cNvPr>
          <p:cNvGrpSpPr/>
          <p:nvPr/>
        </p:nvGrpSpPr>
        <p:grpSpPr>
          <a:xfrm>
            <a:off x="1515518" y="6752944"/>
            <a:ext cx="684000" cy="792000"/>
            <a:chOff x="5913033" y="3871168"/>
            <a:chExt cx="684000" cy="792000"/>
          </a:xfrm>
        </p:grpSpPr>
        <p:sp>
          <p:nvSpPr>
            <p:cNvPr id="23" name="Oval 22">
              <a:extLst>
                <a:ext uri="{FF2B5EF4-FFF2-40B4-BE49-F238E27FC236}">
                  <a16:creationId xmlns:a16="http://schemas.microsoft.com/office/drawing/2014/main" id="{4F7E614B-F53F-70FD-4356-244A42F69F43}"/>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erson wearing glasses&#10;&#10;Description automatically generated with medium confidence">
              <a:extLst>
                <a:ext uri="{FF2B5EF4-FFF2-40B4-BE49-F238E27FC236}">
                  <a16:creationId xmlns:a16="http://schemas.microsoft.com/office/drawing/2014/main" id="{F96B6845-6A7C-9A9D-C796-1907CCA9E1BC}"/>
                </a:ext>
              </a:extLst>
            </p:cNvPr>
            <p:cNvPicPr>
              <a:picLocks noChangeAspect="1"/>
            </p:cNvPicPr>
            <p:nvPr/>
          </p:nvPicPr>
          <p:blipFill>
            <a:blip r:embed="rId4"/>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25" name="Group 24">
            <a:extLst>
              <a:ext uri="{FF2B5EF4-FFF2-40B4-BE49-F238E27FC236}">
                <a16:creationId xmlns:a16="http://schemas.microsoft.com/office/drawing/2014/main" id="{AD2BC8C6-40BE-C990-1922-D61AB5BBD9B1}"/>
              </a:ext>
            </a:extLst>
          </p:cNvPr>
          <p:cNvGrpSpPr/>
          <p:nvPr/>
        </p:nvGrpSpPr>
        <p:grpSpPr>
          <a:xfrm>
            <a:off x="905062" y="8062108"/>
            <a:ext cx="684000" cy="792000"/>
            <a:chOff x="4361335" y="5670994"/>
            <a:chExt cx="684000" cy="792000"/>
          </a:xfrm>
        </p:grpSpPr>
        <p:sp>
          <p:nvSpPr>
            <p:cNvPr id="26" name="Oval 25">
              <a:extLst>
                <a:ext uri="{FF2B5EF4-FFF2-40B4-BE49-F238E27FC236}">
                  <a16:creationId xmlns:a16="http://schemas.microsoft.com/office/drawing/2014/main" id="{8F21008D-96E6-D8D0-EBD9-3AB0E296FC3A}"/>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erson wearing glasses and a suit&#10;&#10;Description automatically generated with medium confidence">
              <a:extLst>
                <a:ext uri="{FF2B5EF4-FFF2-40B4-BE49-F238E27FC236}">
                  <a16:creationId xmlns:a16="http://schemas.microsoft.com/office/drawing/2014/main" id="{441A7C05-AEAA-0714-1BED-198F3FCEBF2A}"/>
                </a:ext>
              </a:extLst>
            </p:cNvPr>
            <p:cNvPicPr>
              <a:picLocks noChangeAspect="1"/>
            </p:cNvPicPr>
            <p:nvPr/>
          </p:nvPicPr>
          <p:blipFill>
            <a:blip r:embed="rId5"/>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30" name="Group 29">
            <a:extLst>
              <a:ext uri="{FF2B5EF4-FFF2-40B4-BE49-F238E27FC236}">
                <a16:creationId xmlns:a16="http://schemas.microsoft.com/office/drawing/2014/main" id="{C72E730D-CBF1-C780-8884-33EC0F1F68D7}"/>
              </a:ext>
            </a:extLst>
          </p:cNvPr>
          <p:cNvGrpSpPr/>
          <p:nvPr/>
        </p:nvGrpSpPr>
        <p:grpSpPr>
          <a:xfrm>
            <a:off x="26594" y="8057123"/>
            <a:ext cx="684000" cy="792000"/>
            <a:chOff x="4618962" y="4439067"/>
            <a:chExt cx="684000" cy="792000"/>
          </a:xfrm>
        </p:grpSpPr>
        <p:sp>
          <p:nvSpPr>
            <p:cNvPr id="31" name="Oval 30">
              <a:extLst>
                <a:ext uri="{FF2B5EF4-FFF2-40B4-BE49-F238E27FC236}">
                  <a16:creationId xmlns:a16="http://schemas.microsoft.com/office/drawing/2014/main" id="{F3E9BB07-BCE7-11CB-B1D5-4F6030DC4053}"/>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erson wearing glasses and a suit&#10;&#10;Description automatically generated with medium confidence">
              <a:extLst>
                <a:ext uri="{FF2B5EF4-FFF2-40B4-BE49-F238E27FC236}">
                  <a16:creationId xmlns:a16="http://schemas.microsoft.com/office/drawing/2014/main" id="{E6392614-0033-2EB4-17D7-5D0FAF07FEC6}"/>
                </a:ext>
              </a:extLst>
            </p:cNvPr>
            <p:cNvPicPr>
              <a:picLocks noChangeAspect="1"/>
            </p:cNvPicPr>
            <p:nvPr/>
          </p:nvPicPr>
          <p:blipFill>
            <a:blip r:embed="rId6"/>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5" name="组合 4">
            <a:extLst>
              <a:ext uri="{FF2B5EF4-FFF2-40B4-BE49-F238E27FC236}">
                <a16:creationId xmlns:a16="http://schemas.microsoft.com/office/drawing/2014/main" id="{EC25C47E-8C8E-497A-9970-894A0A3710CF}"/>
              </a:ext>
            </a:extLst>
          </p:cNvPr>
          <p:cNvGrpSpPr/>
          <p:nvPr/>
        </p:nvGrpSpPr>
        <p:grpSpPr>
          <a:xfrm>
            <a:off x="1868145" y="8048070"/>
            <a:ext cx="684000" cy="792000"/>
            <a:chOff x="1538852" y="6748792"/>
            <a:chExt cx="684000" cy="792000"/>
          </a:xfrm>
        </p:grpSpPr>
        <p:sp>
          <p:nvSpPr>
            <p:cNvPr id="20" name="Oval 19">
              <a:extLst>
                <a:ext uri="{FF2B5EF4-FFF2-40B4-BE49-F238E27FC236}">
                  <a16:creationId xmlns:a16="http://schemas.microsoft.com/office/drawing/2014/main" id="{4907A9FE-FBAF-FF29-1D2C-58F044196A52}"/>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8F0994F-B10F-9801-CA35-814C149A5508}"/>
                </a:ext>
              </a:extLst>
            </p:cNvPr>
            <p:cNvPicPr>
              <a:picLocks noChangeAspect="1"/>
            </p:cNvPicPr>
            <p:nvPr/>
          </p:nvPicPr>
          <p:blipFill rotWithShape="1">
            <a:blip r:embed="rId7"/>
            <a:srcRect l="10920" t="7031" r="9268" b="33081"/>
            <a:stretch/>
          </p:blipFill>
          <p:spPr>
            <a:xfrm>
              <a:off x="1565264" y="6785458"/>
              <a:ext cx="637108" cy="717083"/>
            </a:xfrm>
            <a:prstGeom prst="ellipse">
              <a:avLst/>
            </a:prstGeom>
          </p:spPr>
        </p:pic>
      </p:grpSp>
      <p:sp>
        <p:nvSpPr>
          <p:cNvPr id="35" name="Google Shape;142;p25">
            <a:extLst>
              <a:ext uri="{FF2B5EF4-FFF2-40B4-BE49-F238E27FC236}">
                <a16:creationId xmlns:a16="http://schemas.microsoft.com/office/drawing/2014/main" id="{EA91E13A-4D9D-47E3-BF59-D0111DF92AAC}"/>
              </a:ext>
            </a:extLst>
          </p:cNvPr>
          <p:cNvSpPr/>
          <p:nvPr/>
        </p:nvSpPr>
        <p:spPr>
          <a:xfrm>
            <a:off x="119263" y="3187752"/>
            <a:ext cx="3354705"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贾桂芳</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pPr algn="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北京大学化学与分子工程学院</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36" name="Google Shape;138;p25">
            <a:extLst>
              <a:ext uri="{FF2B5EF4-FFF2-40B4-BE49-F238E27FC236}">
                <a16:creationId xmlns:a16="http://schemas.microsoft.com/office/drawing/2014/main" id="{AEE4CC2D-3065-4B21-9A1D-EB55F2B96E9C}"/>
              </a:ext>
            </a:extLst>
          </p:cNvPr>
          <p:cNvSpPr txBox="1"/>
          <p:nvPr/>
        </p:nvSpPr>
        <p:spPr>
          <a:xfrm>
            <a:off x="0" y="1344949"/>
            <a:ext cx="2032655" cy="1380006"/>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altLang="en-US" sz="800" b="1" dirty="0">
                <a:solidFill>
                  <a:schemeClr val="bg1"/>
                </a:solidFill>
              </a:rPr>
              <a:t>时间</a:t>
            </a:r>
            <a:r>
              <a:rPr lang="en-US" altLang="zh-CN" sz="800" b="1" dirty="0">
                <a:solidFill>
                  <a:schemeClr val="bg1"/>
                </a:solidFill>
              </a:rPr>
              <a:t>:   2024/10/18 10:00-11:30</a:t>
            </a:r>
          </a:p>
          <a:p>
            <a:pPr>
              <a:lnSpc>
                <a:spcPct val="150000"/>
              </a:lnSpc>
            </a:pP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腾讯会议 </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ID: </a:t>
            </a:r>
            <a:r>
              <a:rPr lang="en-GB" sz="800" b="1" dirty="0">
                <a:solidFill>
                  <a:schemeClr val="bg1"/>
                </a:solidFill>
                <a:latin typeface="Calibri" panose="020F0502020204030204"/>
                <a:cs typeface="Calibri" panose="020F0502020204030204"/>
              </a:rPr>
              <a:t>282-213-458</a:t>
            </a:r>
          </a:p>
          <a:p>
            <a:pPr marL="0" marR="0" lvl="0" indent="0" algn="l" rtl="0">
              <a:lnSpc>
                <a:spcPct val="150000"/>
              </a:lnSpc>
              <a:spcBef>
                <a:spcPts val="0"/>
              </a:spcBef>
              <a:spcAft>
                <a:spcPts val="0"/>
              </a:spcAft>
              <a:buNone/>
            </a:pP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腾讯会议链接</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a:t>
            </a:r>
          </a:p>
          <a:p>
            <a:pPr marL="0" marR="0" lvl="0" indent="0" algn="l" rtl="0">
              <a:lnSpc>
                <a:spcPct val="150000"/>
              </a:lnSpc>
              <a:spcBef>
                <a:spcPts val="0"/>
              </a:spcBef>
              <a:spcAft>
                <a:spcPts val="0"/>
              </a:spcAft>
              <a:buNone/>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hlinkClick r:id="rId8">
                  <a:extLst>
                    <a:ext uri="{A12FA001-AC4F-418D-AE19-62706E023703}">
                      <ahyp:hlinkClr xmlns:ahyp="http://schemas.microsoft.com/office/drawing/2018/hyperlinkcolor" val="tx"/>
                    </a:ext>
                  </a:extLst>
                </a:hlinkClick>
              </a:rPr>
              <a:t>https://meeting.tencent.com/dm/81A1lV82EKcJ</a:t>
            </a:r>
            <a:endParaRPr lang="en-US"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哔哩哔哩：</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grpSp>
        <p:nvGrpSpPr>
          <p:cNvPr id="37" name="组合 36">
            <a:extLst>
              <a:ext uri="{FF2B5EF4-FFF2-40B4-BE49-F238E27FC236}">
                <a16:creationId xmlns:a16="http://schemas.microsoft.com/office/drawing/2014/main" id="{BF76D09B-374F-4DD5-95C3-3834F6902BCA}"/>
              </a:ext>
            </a:extLst>
          </p:cNvPr>
          <p:cNvGrpSpPr/>
          <p:nvPr/>
        </p:nvGrpSpPr>
        <p:grpSpPr>
          <a:xfrm>
            <a:off x="879549" y="2733912"/>
            <a:ext cx="612000" cy="611505"/>
            <a:chOff x="1568" y="4604"/>
            <a:chExt cx="1134" cy="1134"/>
          </a:xfrm>
        </p:grpSpPr>
        <p:sp>
          <p:nvSpPr>
            <p:cNvPr id="38" name="Rectangle 50">
              <a:extLst>
                <a:ext uri="{FF2B5EF4-FFF2-40B4-BE49-F238E27FC236}">
                  <a16:creationId xmlns:a16="http://schemas.microsoft.com/office/drawing/2014/main" id="{868B902F-D7B1-490F-8F32-5045439FF3B6}"/>
                </a:ext>
              </a:extLst>
            </p:cNvPr>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图片 22">
              <a:extLst>
                <a:ext uri="{FF2B5EF4-FFF2-40B4-BE49-F238E27FC236}">
                  <a16:creationId xmlns:a16="http://schemas.microsoft.com/office/drawing/2014/main" id="{B72FD2ED-BE89-49E5-A522-F98DAF34ED6E}"/>
                </a:ext>
              </a:extLst>
            </p:cNvPr>
            <p:cNvPicPr>
              <a:picLocks noChangeAspect="1"/>
            </p:cNvPicPr>
            <p:nvPr/>
          </p:nvPicPr>
          <p:blipFill>
            <a:blip r:embed="rId9"/>
            <a:stretch>
              <a:fillRect/>
            </a:stretch>
          </p:blipFill>
          <p:spPr>
            <a:xfrm>
              <a:off x="1598" y="4640"/>
              <a:ext cx="1092" cy="1085"/>
            </a:xfrm>
            <a:prstGeom prst="rect">
              <a:avLst/>
            </a:prstGeom>
          </p:spPr>
        </p:pic>
      </p:grpSp>
      <p:pic>
        <p:nvPicPr>
          <p:cNvPr id="40" name="图片 39">
            <a:extLst>
              <a:ext uri="{FF2B5EF4-FFF2-40B4-BE49-F238E27FC236}">
                <a16:creationId xmlns:a16="http://schemas.microsoft.com/office/drawing/2014/main" id="{DB3CF298-1548-4F65-A3A3-BFCD4344695E}"/>
              </a:ext>
            </a:extLst>
          </p:cNvPr>
          <p:cNvPicPr>
            <a:picLocks noChangeAspect="1"/>
          </p:cNvPicPr>
          <p:nvPr/>
        </p:nvPicPr>
        <p:blipFill>
          <a:blip r:embed="rId10"/>
          <a:stretch>
            <a:fillRect/>
          </a:stretch>
        </p:blipFill>
        <p:spPr>
          <a:xfrm>
            <a:off x="2108902" y="1366644"/>
            <a:ext cx="1408805" cy="1599829"/>
          </a:xfrm>
          <a:prstGeom prst="rect">
            <a:avLst/>
          </a:prstGeom>
        </p:spPr>
      </p:pic>
      <p:pic>
        <p:nvPicPr>
          <p:cNvPr id="41" name="图片 40">
            <a:extLst>
              <a:ext uri="{FF2B5EF4-FFF2-40B4-BE49-F238E27FC236}">
                <a16:creationId xmlns:a16="http://schemas.microsoft.com/office/drawing/2014/main" id="{1C4FC5B8-BDC9-41D0-8B52-9AE916843A38}"/>
              </a:ext>
            </a:extLst>
          </p:cNvPr>
          <p:cNvPicPr>
            <a:picLocks noChangeAspect="1"/>
          </p:cNvPicPr>
          <p:nvPr/>
        </p:nvPicPr>
        <p:blipFill>
          <a:blip r:embed="rId11"/>
          <a:stretch>
            <a:fillRect/>
          </a:stretch>
        </p:blipFill>
        <p:spPr>
          <a:xfrm>
            <a:off x="125764" y="2730664"/>
            <a:ext cx="612140" cy="612140"/>
          </a:xfrm>
          <a:prstGeom prst="rect">
            <a:avLst/>
          </a:prstGeom>
        </p:spPr>
      </p:pic>
      <p:grpSp>
        <p:nvGrpSpPr>
          <p:cNvPr id="33" name="组合 32">
            <a:extLst>
              <a:ext uri="{FF2B5EF4-FFF2-40B4-BE49-F238E27FC236}">
                <a16:creationId xmlns:a16="http://schemas.microsoft.com/office/drawing/2014/main" id="{B087F796-8B6D-4979-8A18-8336E0122133}"/>
              </a:ext>
            </a:extLst>
          </p:cNvPr>
          <p:cNvGrpSpPr/>
          <p:nvPr/>
        </p:nvGrpSpPr>
        <p:grpSpPr>
          <a:xfrm>
            <a:off x="2851653" y="8038742"/>
            <a:ext cx="683260" cy="801328"/>
            <a:chOff x="2813304" y="8126225"/>
            <a:chExt cx="683260" cy="801328"/>
          </a:xfrm>
        </p:grpSpPr>
        <p:sp>
          <p:nvSpPr>
            <p:cNvPr id="34" name="椭圆 33">
              <a:extLst>
                <a:ext uri="{FF2B5EF4-FFF2-40B4-BE49-F238E27FC236}">
                  <a16:creationId xmlns:a16="http://schemas.microsoft.com/office/drawing/2014/main" id="{2E4B45DE-47BD-49F3-868A-8366936D5B12}"/>
                </a:ext>
              </a:extLst>
            </p:cNvPr>
            <p:cNvSpPr/>
            <p:nvPr/>
          </p:nvSpPr>
          <p:spPr>
            <a:xfrm>
              <a:off x="2813304" y="8135553"/>
              <a:ext cx="683260" cy="792000"/>
            </a:xfrm>
            <a:prstGeom prst="ellipse">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C18BBA1E-242F-456D-9243-B13E973EB86D}"/>
                </a:ext>
              </a:extLst>
            </p:cNvPr>
            <p:cNvPicPr>
              <a:picLocks noChangeAspect="1"/>
            </p:cNvPicPr>
            <p:nvPr/>
          </p:nvPicPr>
          <p:blipFill>
            <a:blip r:embed="rId12"/>
            <a:srcRect/>
            <a:stretch>
              <a:fillRect/>
            </a:stretch>
          </p:blipFill>
          <p:spPr>
            <a:xfrm>
              <a:off x="2882683" y="8126225"/>
              <a:ext cx="544501" cy="792001"/>
            </a:xfrm>
            <a:custGeom>
              <a:avLst/>
              <a:gdLst>
                <a:gd name="connsiteX0" fmla="*/ 257101 w 544501"/>
                <a:gd name="connsiteY0" fmla="*/ 0 h 792001"/>
                <a:gd name="connsiteX1" fmla="*/ 287399 w 544501"/>
                <a:gd name="connsiteY1" fmla="*/ 0 h 792001"/>
                <a:gd name="connsiteX2" fmla="*/ 341175 w 544501"/>
                <a:gd name="connsiteY2" fmla="*/ 6443 h 792001"/>
                <a:gd name="connsiteX3" fmla="*/ 514081 w 544501"/>
                <a:gd name="connsiteY3" fmla="*/ 117232 h 792001"/>
                <a:gd name="connsiteX4" fmla="*/ 544501 w 544501"/>
                <a:gd name="connsiteY4" fmla="*/ 161050 h 792001"/>
                <a:gd name="connsiteX5" fmla="*/ 544501 w 544501"/>
                <a:gd name="connsiteY5" fmla="*/ 648222 h 792001"/>
                <a:gd name="connsiteX6" fmla="*/ 514081 w 544501"/>
                <a:gd name="connsiteY6" fmla="*/ 692041 h 792001"/>
                <a:gd name="connsiteX7" fmla="*/ 405372 w 544501"/>
                <a:gd name="connsiteY7" fmla="*/ 779146 h 792001"/>
                <a:gd name="connsiteX8" fmla="*/ 370527 w 544501"/>
                <a:gd name="connsiteY8" fmla="*/ 792001 h 792001"/>
                <a:gd name="connsiteX9" fmla="*/ 173973 w 544501"/>
                <a:gd name="connsiteY9" fmla="*/ 792001 h 792001"/>
                <a:gd name="connsiteX10" fmla="*/ 139128 w 544501"/>
                <a:gd name="connsiteY10" fmla="*/ 779146 h 792001"/>
                <a:gd name="connsiteX11" fmla="*/ 30420 w 544501"/>
                <a:gd name="connsiteY11" fmla="*/ 692041 h 792001"/>
                <a:gd name="connsiteX12" fmla="*/ 0 w 544501"/>
                <a:gd name="connsiteY12" fmla="*/ 648224 h 792001"/>
                <a:gd name="connsiteX13" fmla="*/ 0 w 544501"/>
                <a:gd name="connsiteY13" fmla="*/ 161049 h 792001"/>
                <a:gd name="connsiteX14" fmla="*/ 30420 w 544501"/>
                <a:gd name="connsiteY14" fmla="*/ 117232 h 792001"/>
                <a:gd name="connsiteX15" fmla="*/ 203325 w 544501"/>
                <a:gd name="connsiteY15" fmla="*/ 6443 h 7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501" h="792001">
                  <a:moveTo>
                    <a:pt x="257101" y="0"/>
                  </a:moveTo>
                  <a:lnTo>
                    <a:pt x="287399" y="0"/>
                  </a:lnTo>
                  <a:lnTo>
                    <a:pt x="341175" y="6443"/>
                  </a:lnTo>
                  <a:cubicBezTo>
                    <a:pt x="407965" y="22686"/>
                    <a:pt x="467663" y="62067"/>
                    <a:pt x="514081" y="117232"/>
                  </a:cubicBezTo>
                  <a:lnTo>
                    <a:pt x="544501" y="161050"/>
                  </a:lnTo>
                  <a:lnTo>
                    <a:pt x="544501" y="648222"/>
                  </a:lnTo>
                  <a:lnTo>
                    <a:pt x="514081" y="692041"/>
                  </a:lnTo>
                  <a:cubicBezTo>
                    <a:pt x="483136" y="728817"/>
                    <a:pt x="446288" y="758579"/>
                    <a:pt x="405372" y="779146"/>
                  </a:cubicBezTo>
                  <a:lnTo>
                    <a:pt x="370527" y="792001"/>
                  </a:lnTo>
                  <a:lnTo>
                    <a:pt x="173973" y="792001"/>
                  </a:lnTo>
                  <a:lnTo>
                    <a:pt x="139128" y="779146"/>
                  </a:lnTo>
                  <a:cubicBezTo>
                    <a:pt x="98212" y="758579"/>
                    <a:pt x="61365" y="728817"/>
                    <a:pt x="30420" y="692041"/>
                  </a:cubicBezTo>
                  <a:lnTo>
                    <a:pt x="0" y="648224"/>
                  </a:lnTo>
                  <a:lnTo>
                    <a:pt x="0" y="161049"/>
                  </a:lnTo>
                  <a:lnTo>
                    <a:pt x="30420" y="117232"/>
                  </a:lnTo>
                  <a:cubicBezTo>
                    <a:pt x="76837" y="62067"/>
                    <a:pt x="136535" y="22686"/>
                    <a:pt x="203325" y="6443"/>
                  </a:cubicBezTo>
                  <a:close/>
                </a:path>
              </a:pathLst>
            </a:custGeom>
          </p:spPr>
        </p:pic>
      </p:grpSp>
      <p:sp>
        <p:nvSpPr>
          <p:cNvPr id="44" name="Google Shape;160;p25">
            <a:extLst>
              <a:ext uri="{FF2B5EF4-FFF2-40B4-BE49-F238E27FC236}">
                <a16:creationId xmlns:a16="http://schemas.microsoft.com/office/drawing/2014/main" id="{26A7809F-C4CD-4CC7-8AD2-642E1DF595F5}"/>
              </a:ext>
            </a:extLst>
          </p:cNvPr>
          <p:cNvSpPr txBox="1"/>
          <p:nvPr/>
        </p:nvSpPr>
        <p:spPr>
          <a:xfrm>
            <a:off x="2686994" y="8827743"/>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kumimoji="0" lang="zh-CN" altLang="en-US" sz="800" b="1"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rPr>
              <a:t>王红胜</a:t>
            </a:r>
            <a:endParaRPr kumimoji="0" lang="zh-CN" altLang="en-US" sz="800" b="0" i="0"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a:p>
            <a:pPr marL="0" marR="0" lvl="0" indent="0" algn="ctr" defTabSz="914400" rtl="0" eaLnBrk="1" fontAlgn="auto" latinLnBrk="0" hangingPunct="1">
              <a:lnSpc>
                <a:spcPct val="115000"/>
              </a:lnSpc>
              <a:spcBef>
                <a:spcPts val="0"/>
              </a:spcBef>
              <a:spcAft>
                <a:spcPts val="0"/>
              </a:spcAft>
              <a:buClr>
                <a:srgbClr val="000000"/>
              </a:buClr>
              <a:buSzTx/>
              <a:buFont typeface="Arial" panose="020B0604020202090204"/>
              <a:buNone/>
              <a:tabLst/>
              <a:defRPr/>
            </a:pPr>
            <a:r>
              <a:rPr lang="zh-CN" altLang="en-US" sz="500" i="1" dirty="0">
                <a:solidFill>
                  <a:srgbClr val="FFFFFF"/>
                </a:solidFill>
              </a:rPr>
              <a:t>中山大学</a:t>
            </a:r>
            <a:endParaRPr kumimoji="0" lang="zh-CN" altLang="en-US" sz="500" b="0" i="1" u="none" strike="noStrike" kern="0" cap="none" spc="0" normalizeH="0" baseline="0" noProof="0" dirty="0">
              <a:ln>
                <a:noFill/>
              </a:ln>
              <a:solidFill>
                <a:srgbClr val="FFFFFF"/>
              </a:solidFill>
              <a:effectLst/>
              <a:uLnTx/>
              <a:uFillTx/>
              <a:latin typeface="Arial" panose="020B0604020202090204"/>
              <a:cs typeface="Arial" panose="020B0604020202090204"/>
              <a:sym typeface="Arial" panose="020B0604020202090204"/>
            </a:endParaRPr>
          </a:p>
        </p:txBody>
      </p:sp>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564</Words>
  <Application>Microsoft Macintosh PowerPoint</Application>
  <PresentationFormat>自定义</PresentationFormat>
  <Paragraphs>47</Paragraphs>
  <Slides>2</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vt:i4>
      </vt:variant>
    </vt:vector>
  </HeadingPairs>
  <TitlesOfParts>
    <vt:vector size="7" baseType="lpstr">
      <vt:lpstr>Calibri</vt:lpstr>
      <vt:lpstr>Arial</vt:lpstr>
      <vt:lpstr>Microsoft YaHei UI</vt:lpstr>
      <vt:lpstr>SimHei</vt:lpstr>
      <vt:lpstr>Office 主题​​</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Jinkai Wang</cp:lastModifiedBy>
  <cp:revision>160</cp:revision>
  <cp:lastPrinted>2023-11-28T10:04:21Z</cp:lastPrinted>
  <dcterms:created xsi:type="dcterms:W3CDTF">2023-11-28T10:04:21Z</dcterms:created>
  <dcterms:modified xsi:type="dcterms:W3CDTF">2024-10-14T07:07:26Z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